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1790" r:id="rId2"/>
    <p:sldId id="1756" r:id="rId3"/>
    <p:sldId id="269" r:id="rId4"/>
    <p:sldId id="1819" r:id="rId5"/>
    <p:sldId id="1815" r:id="rId6"/>
    <p:sldId id="1820" r:id="rId7"/>
    <p:sldId id="1816" r:id="rId8"/>
    <p:sldId id="1817" r:id="rId9"/>
    <p:sldId id="1814" r:id="rId10"/>
    <p:sldId id="1828" r:id="rId11"/>
    <p:sldId id="1818" r:id="rId12"/>
    <p:sldId id="1806" r:id="rId13"/>
    <p:sldId id="1810" r:id="rId14"/>
    <p:sldId id="1811" r:id="rId15"/>
    <p:sldId id="1812" r:id="rId16"/>
    <p:sldId id="1813" r:id="rId17"/>
    <p:sldId id="1821" r:id="rId18"/>
    <p:sldId id="1807" r:id="rId19"/>
    <p:sldId id="1822" r:id="rId20"/>
    <p:sldId id="1808" r:id="rId21"/>
    <p:sldId id="1823" r:id="rId22"/>
    <p:sldId id="1825" r:id="rId23"/>
    <p:sldId id="1826" r:id="rId24"/>
    <p:sldId id="1827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设计说明" id="{AD47A8F3-D23A-4AD9-AED8-D8A7222EF2C2}">
          <p14:sldIdLst/>
        </p14:section>
        <p14:section name="封面" id="{C684DC81-D2C3-44A6-8941-05B53D2E0557}">
          <p14:sldIdLst>
            <p14:sldId id="1790"/>
          </p14:sldIdLst>
        </p14:section>
        <p14:section name="目录与章节过渡" id="{847108E3-22F3-4CD9-A82A-834291DC17F4}">
          <p14:sldIdLst>
            <p14:sldId id="1756"/>
            <p14:sldId id="269"/>
            <p14:sldId id="1819"/>
            <p14:sldId id="1815"/>
            <p14:sldId id="1820"/>
            <p14:sldId id="1816"/>
            <p14:sldId id="1817"/>
            <p14:sldId id="1814"/>
            <p14:sldId id="1828"/>
            <p14:sldId id="1818"/>
            <p14:sldId id="1806"/>
            <p14:sldId id="1810"/>
            <p14:sldId id="1811"/>
            <p14:sldId id="1812"/>
            <p14:sldId id="1813"/>
            <p14:sldId id="1821"/>
            <p14:sldId id="1807"/>
            <p14:sldId id="1822"/>
            <p14:sldId id="1808"/>
            <p14:sldId id="1823"/>
            <p14:sldId id="1825"/>
            <p14:sldId id="1826"/>
            <p14:sldId id="1827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/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  <p14:section name="推荐配图" id="{7630F0D5-5EF4-44D1-A6F8-008BC4FB262D}">
          <p14:sldIdLst/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0811"/>
    <a:srgbClr val="FEE848"/>
    <a:srgbClr val="A62038"/>
    <a:srgbClr val="175F8B"/>
    <a:srgbClr val="E0CFBD"/>
    <a:srgbClr val="E8E8E8"/>
    <a:srgbClr val="F2F2F2"/>
    <a:srgbClr val="DBDBDB"/>
    <a:srgbClr val="404040"/>
    <a:srgbClr val="E851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5" autoAdjust="0"/>
    <p:restoredTop sz="73604" autoAdjust="0"/>
  </p:normalViewPr>
  <p:slideViewPr>
    <p:cSldViewPr snapToGrid="0" showGuides="1">
      <p:cViewPr varScale="1">
        <p:scale>
          <a:sx n="70" d="100"/>
          <a:sy n="70" d="100"/>
        </p:scale>
        <p:origin x="888" y="38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Unicode</a:t>
            </a:r>
            <a:r>
              <a:rPr lang="zh-CN" altLang="en-US" dirty="0"/>
              <a:t>是十六进制，</a:t>
            </a:r>
            <a:r>
              <a:rPr lang="en-US" altLang="zh-CN" dirty="0"/>
              <a:t>UTF</a:t>
            </a:r>
            <a:r>
              <a:rPr lang="zh-CN" altLang="en-US" dirty="0"/>
              <a:t>编码是二进制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77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791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spinCount</a:t>
            </a:r>
            <a:r>
              <a:rPr lang="en-US" altLang="zh-CN" dirty="0"/>
              <a:t> =&gt; </a:t>
            </a:r>
            <a:r>
              <a:rPr lang="zh-CN" altLang="en-US" dirty="0"/>
              <a:t>哈希次数</a:t>
            </a:r>
            <a:endParaRPr lang="en-US" altLang="zh-CN" dirty="0"/>
          </a:p>
          <a:p>
            <a:r>
              <a:rPr lang="en-US" altLang="zh-CN" dirty="0" err="1"/>
              <a:t>saltSize</a:t>
            </a:r>
            <a:r>
              <a:rPr lang="en-US" altLang="zh-CN" dirty="0"/>
              <a:t> =&gt; </a:t>
            </a:r>
            <a:r>
              <a:rPr lang="zh-CN" altLang="en-US" dirty="0"/>
              <a:t>盐值的字节数</a:t>
            </a:r>
            <a:endParaRPr lang="en-US" altLang="zh-CN" dirty="0"/>
          </a:p>
          <a:p>
            <a:r>
              <a:rPr lang="en-US" altLang="zh-CN" dirty="0" err="1"/>
              <a:t>keyBits</a:t>
            </a:r>
            <a:r>
              <a:rPr lang="en-US" altLang="zh-CN" dirty="0"/>
              <a:t> =&gt; </a:t>
            </a:r>
            <a:r>
              <a:rPr lang="zh-CN" altLang="en-US" dirty="0"/>
              <a:t>密钥长度</a:t>
            </a:r>
            <a:endParaRPr lang="en-US" altLang="zh-CN" dirty="0"/>
          </a:p>
          <a:p>
            <a:r>
              <a:rPr lang="en-US" altLang="zh-CN" dirty="0" err="1"/>
              <a:t>hashSize</a:t>
            </a:r>
            <a:r>
              <a:rPr lang="en-US" altLang="zh-CN" dirty="0"/>
              <a:t> =&gt; </a:t>
            </a:r>
            <a:r>
              <a:rPr lang="zh-CN" altLang="en-US" dirty="0"/>
              <a:t>摘要的长度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481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saltValue</a:t>
            </a:r>
            <a:r>
              <a:rPr lang="zh-CN" altLang="en-US" dirty="0"/>
              <a:t>以</a:t>
            </a:r>
            <a:r>
              <a:rPr lang="en-US" altLang="zh-CN" dirty="0"/>
              <a:t>Base64</a:t>
            </a:r>
            <a:r>
              <a:rPr lang="zh-CN" altLang="en-US" dirty="0"/>
              <a:t>编码存储在</a:t>
            </a:r>
            <a:r>
              <a:rPr lang="en-US" altLang="zh-CN" dirty="0" err="1"/>
              <a:t>EncryptionInfo</a:t>
            </a:r>
            <a:r>
              <a:rPr lang="zh-CN" altLang="en-US" dirty="0"/>
              <a:t>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7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LMRoman10-Regular-Identity-H"/>
              </a:rPr>
              <a:t>AES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加密算法也只能支持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LMRoman10-Regular-Identity-H"/>
              </a:rPr>
              <a:t>128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、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LMRoman10-Regular-Identity-H"/>
              </a:rPr>
              <a:t>192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和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LMRoman10-Regular-Identity-H"/>
              </a:rPr>
              <a:t>256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三种长度的密钥。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en-US" altLang="zh-CN" dirty="0" err="1"/>
              <a:t>EncryptedHashInput</a:t>
            </a:r>
            <a:r>
              <a:rPr lang="en-US" altLang="zh-CN" dirty="0"/>
              <a:t>, </a:t>
            </a:r>
            <a:r>
              <a:rPr lang="en-US" altLang="zh-CN" dirty="0" err="1"/>
              <a:t>EncryptedHashValue</a:t>
            </a:r>
            <a:r>
              <a:rPr lang="zh-CN" altLang="en-US" dirty="0"/>
              <a:t>以</a:t>
            </a:r>
            <a:r>
              <a:rPr lang="en-US" altLang="zh-CN" dirty="0"/>
              <a:t>Base64</a:t>
            </a:r>
            <a:r>
              <a:rPr lang="zh-CN" altLang="en-US" dirty="0"/>
              <a:t>编码存储在</a:t>
            </a:r>
            <a:r>
              <a:rPr lang="en-US" altLang="zh-CN" dirty="0" err="1"/>
              <a:t>EncryptionInfo</a:t>
            </a:r>
            <a:r>
              <a:rPr lang="zh-CN" altLang="en-US" dirty="0"/>
              <a:t>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31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用到的</a:t>
            </a:r>
            <a:r>
              <a:rPr lang="en-US" altLang="zh-CN" dirty="0" err="1"/>
              <a:t>saltValue</a:t>
            </a:r>
            <a:r>
              <a:rPr lang="zh-CN" altLang="en-US" dirty="0"/>
              <a:t>、</a:t>
            </a:r>
            <a:r>
              <a:rPr lang="en-US" altLang="zh-CN" dirty="0" err="1"/>
              <a:t>EncryptedHashInput</a:t>
            </a:r>
            <a:r>
              <a:rPr lang="zh-CN" altLang="en-US" dirty="0"/>
              <a:t>、</a:t>
            </a:r>
            <a:r>
              <a:rPr lang="en-US" altLang="zh-CN" dirty="0" err="1"/>
              <a:t>EncryptedHashValue</a:t>
            </a:r>
            <a:r>
              <a:rPr lang="zh-CN" altLang="en-US" dirty="0"/>
              <a:t>需要先</a:t>
            </a:r>
            <a:r>
              <a:rPr lang="en-US" altLang="zh-CN" dirty="0"/>
              <a:t>Base64</a:t>
            </a:r>
            <a:r>
              <a:rPr lang="zh-CN" altLang="en-US" dirty="0"/>
              <a:t>解码。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38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18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60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2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2F5E00-5B9C-41CD-8DF8-3181F8B0B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/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64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6EDAD85A-00BB-47A7-945B-4BAF53F476FD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CA077194-128D-476C-9745-132314CF1629}"/>
              </a:ext>
            </a:extLst>
          </p:cNvPr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A72677-C77E-4DF3-961C-0D55EE5FE60F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>
            <a:extLst>
              <a:ext uri="{FF2B5EF4-FFF2-40B4-BE49-F238E27FC236}">
                <a16:creationId xmlns:a16="http://schemas.microsoft.com/office/drawing/2014/main" id="{FDED2BD0-0E30-418E-8C84-40EC2826C0CB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FB622B44-6488-49FA-AB40-66099C4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D7406884-F6F7-442D-BB0B-4D2F904BE4DC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9238C4-73E9-4488-8236-D27469F385A0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7061D244-FA47-4839-A801-9A944FFF8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6223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1107AAF-A38A-4F6B-A303-6BFFA7057256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FCB1C2D-E807-4882-9B9F-157ACC01138E}"/>
              </a:ext>
            </a:extLst>
          </p:cNvPr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FF9E05-41EB-4402-86A6-F253D4C25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C95B42-F77C-4B76-B4A2-8859F6694536}"/>
              </a:ext>
            </a:extLst>
          </p:cNvPr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6630DFA-0FAF-4302-A188-320C0BF52F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10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8618642-794D-460D-A5F1-EF34C9731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>
            <a:extLst>
              <a:ext uri="{FF2B5EF4-FFF2-40B4-BE49-F238E27FC236}">
                <a16:creationId xmlns:a16="http://schemas.microsoft.com/office/drawing/2014/main" id="{62BC467B-8A28-4AF3-9D04-F540A60E1F49}"/>
              </a:ext>
            </a:extLst>
          </p:cNvPr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5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0A6CD1AB-0EA7-41C2-A48C-02E63ABB39C5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A886509-BB94-48D6-B91C-A98B6C84EBDA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8A9A7-A5BB-4C53-996F-B184AF28C8FB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23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911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64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2426BE-E934-474B-AA84-5FDF1A716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186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>
            <a:extLst>
              <a:ext uri="{FF2B5EF4-FFF2-40B4-BE49-F238E27FC236}">
                <a16:creationId xmlns:a16="http://schemas.microsoft.com/office/drawing/2014/main" id="{97D16C68-09BE-48D4-B317-0E62385A4AB7}"/>
              </a:ext>
            </a:extLst>
          </p:cNvPr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333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>
            <a:extLst>
              <a:ext uri="{FF2B5EF4-FFF2-40B4-BE49-F238E27FC236}">
                <a16:creationId xmlns:a16="http://schemas.microsoft.com/office/drawing/2014/main" id="{724F8D4B-8C2E-4306-B787-654B6E9690BC}"/>
              </a:ext>
            </a:extLst>
          </p:cNvPr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D6EAB5C-51C9-44D9-9038-D6187D86B09C}"/>
              </a:ext>
            </a:extLst>
          </p:cNvPr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" fmla="*/ 5092700 w 9051317"/>
              <a:gd name="connsiteY0" fmla="*/ 0 h 6884544"/>
              <a:gd name="connsiteX1" fmla="*/ 8724495 w 9051317"/>
              <a:gd name="connsiteY1" fmla="*/ 12700 h 6884544"/>
              <a:gd name="connsiteX2" fmla="*/ 8832115 w 9051317"/>
              <a:gd name="connsiteY2" fmla="*/ 478995 h 6884544"/>
              <a:gd name="connsiteX3" fmla="*/ 9051317 w 9051317"/>
              <a:gd name="connsiteY3" fmla="*/ 2653428 h 6884544"/>
              <a:gd name="connsiteX4" fmla="*/ 8203435 w 9051317"/>
              <a:gd name="connsiteY4" fmla="*/ 6853135 h 6884544"/>
              <a:gd name="connsiteX5" fmla="*/ 8189236 w 9051317"/>
              <a:gd name="connsiteY5" fmla="*/ 6884544 h 6884544"/>
              <a:gd name="connsiteX6" fmla="*/ 0 w 9051317"/>
              <a:gd name="connsiteY6" fmla="*/ 6884544 h 6884544"/>
              <a:gd name="connsiteX7" fmla="*/ 5092700 w 9051317"/>
              <a:gd name="connsiteY7" fmla="*/ 0 h 6884544"/>
              <a:gd name="connsiteX0" fmla="*/ 0 w 3958617"/>
              <a:gd name="connsiteY0" fmla="*/ 0 h 6884544"/>
              <a:gd name="connsiteX1" fmla="*/ 3631795 w 3958617"/>
              <a:gd name="connsiteY1" fmla="*/ 12700 h 6884544"/>
              <a:gd name="connsiteX2" fmla="*/ 3739415 w 3958617"/>
              <a:gd name="connsiteY2" fmla="*/ 478995 h 6884544"/>
              <a:gd name="connsiteX3" fmla="*/ 3958617 w 3958617"/>
              <a:gd name="connsiteY3" fmla="*/ 2653428 h 6884544"/>
              <a:gd name="connsiteX4" fmla="*/ 3110735 w 3958617"/>
              <a:gd name="connsiteY4" fmla="*/ 6853135 h 6884544"/>
              <a:gd name="connsiteX5" fmla="*/ 3096536 w 3958617"/>
              <a:gd name="connsiteY5" fmla="*/ 6884544 h 6884544"/>
              <a:gd name="connsiteX6" fmla="*/ 0 w 3958617"/>
              <a:gd name="connsiteY6" fmla="*/ 6884544 h 6884544"/>
              <a:gd name="connsiteX7" fmla="*/ 0 w 3958617"/>
              <a:gd name="connsiteY7" fmla="*/ 0 h 688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B2CC4E1-7380-47A3-B004-2A40D778D829}"/>
              </a:ext>
            </a:extLst>
          </p:cNvPr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" fmla="*/ 4523504 w 7775476"/>
              <a:gd name="connsiteY0" fmla="*/ 0 h 6870674"/>
              <a:gd name="connsiteX1" fmla="*/ 7326808 w 7775476"/>
              <a:gd name="connsiteY1" fmla="*/ 12674 h 6870674"/>
              <a:gd name="connsiteX2" fmla="*/ 7370317 w 7775476"/>
              <a:gd name="connsiteY2" fmla="*/ 119746 h 6870674"/>
              <a:gd name="connsiteX3" fmla="*/ 7775476 w 7775476"/>
              <a:gd name="connsiteY3" fmla="*/ 2347313 h 6870674"/>
              <a:gd name="connsiteX4" fmla="*/ 6040912 w 7775476"/>
              <a:gd name="connsiteY4" fmla="*/ 6703392 h 6870674"/>
              <a:gd name="connsiteX5" fmla="*/ 5876541 w 7775476"/>
              <a:gd name="connsiteY5" fmla="*/ 6870674 h 6870674"/>
              <a:gd name="connsiteX6" fmla="*/ 0 w 7775476"/>
              <a:gd name="connsiteY6" fmla="*/ 6870674 h 6870674"/>
              <a:gd name="connsiteX7" fmla="*/ 4523504 w 7775476"/>
              <a:gd name="connsiteY7" fmla="*/ 0 h 6870674"/>
              <a:gd name="connsiteX0" fmla="*/ 0 w 3251972"/>
              <a:gd name="connsiteY0" fmla="*/ 0 h 6870674"/>
              <a:gd name="connsiteX1" fmla="*/ 2803304 w 3251972"/>
              <a:gd name="connsiteY1" fmla="*/ 12674 h 6870674"/>
              <a:gd name="connsiteX2" fmla="*/ 2846813 w 3251972"/>
              <a:gd name="connsiteY2" fmla="*/ 119746 h 6870674"/>
              <a:gd name="connsiteX3" fmla="*/ 3251972 w 3251972"/>
              <a:gd name="connsiteY3" fmla="*/ 2347313 h 6870674"/>
              <a:gd name="connsiteX4" fmla="*/ 1517408 w 3251972"/>
              <a:gd name="connsiteY4" fmla="*/ 6703392 h 6870674"/>
              <a:gd name="connsiteX5" fmla="*/ 1353037 w 3251972"/>
              <a:gd name="connsiteY5" fmla="*/ 6870674 h 6870674"/>
              <a:gd name="connsiteX6" fmla="*/ 0 w 3251972"/>
              <a:gd name="connsiteY6" fmla="*/ 6858000 h 6870674"/>
              <a:gd name="connsiteX7" fmla="*/ 0 w 3251972"/>
              <a:gd name="connsiteY7" fmla="*/ 0 h 687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>
            <a:extLst>
              <a:ext uri="{FF2B5EF4-FFF2-40B4-BE49-F238E27FC236}">
                <a16:creationId xmlns:a16="http://schemas.microsoft.com/office/drawing/2014/main" id="{BEBD6282-AE46-4FC1-BD41-226149B53843}"/>
              </a:ext>
            </a:extLst>
          </p:cNvPr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453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B79D9FE-9926-4B65-873C-101156698B56}"/>
              </a:ext>
            </a:extLst>
          </p:cNvPr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ED53AB2-8A56-464B-B4B9-C961F4B31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9A4FD3-F506-4606-A295-6F8FD7776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3">
            <a:extLst>
              <a:ext uri="{FF2B5EF4-FFF2-40B4-BE49-F238E27FC236}">
                <a16:creationId xmlns:a16="http://schemas.microsoft.com/office/drawing/2014/main" id="{3340E65D-34C4-46A8-BF3C-A598C812F427}"/>
              </a:ext>
            </a:extLst>
          </p:cNvPr>
          <p:cNvSpPr txBox="1">
            <a:spLocks/>
          </p:cNvSpPr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272E20-54D5-4331-9A61-EED5BEA34270}"/>
              </a:ext>
            </a:extLst>
          </p:cNvPr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9375F3-17D9-4F26-A5A8-65B1D2F88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277559-1A23-4398-9EE5-991AD8C5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9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67FC2370-9903-431E-9BFF-5851F1A7F254}"/>
              </a:ext>
            </a:extLst>
          </p:cNvPr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38471D-4522-426B-8825-789963116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E2D012-770F-467C-AB53-8051EA55EFDF}"/>
              </a:ext>
            </a:extLst>
          </p:cNvPr>
          <p:cNvCxnSpPr>
            <a:cxnSpLocks/>
          </p:cNvCxnSpPr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26385CF2-BF7F-4D1B-B7F7-C14846B24D94}"/>
              </a:ext>
            </a:extLst>
          </p:cNvPr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FD3512-4D16-4604-BEE9-BB330CE60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48C9C3-6044-43DE-BE80-7786E0BE3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3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9C3CF109-AFDF-4405-B2CB-EE413ABA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70" r:id="rId2"/>
    <p:sldLayoutId id="2147483692" r:id="rId3"/>
    <p:sldLayoutId id="2147483693" r:id="rId4"/>
    <p:sldLayoutId id="2147483697" r:id="rId5"/>
    <p:sldLayoutId id="2147483675" r:id="rId6"/>
    <p:sldLayoutId id="2147483680" r:id="rId7"/>
    <p:sldLayoutId id="2147483696" r:id="rId8"/>
    <p:sldLayoutId id="2147483681" r:id="rId9"/>
    <p:sldLayoutId id="2147483651" r:id="rId10"/>
    <p:sldLayoutId id="2147483695" r:id="rId11"/>
    <p:sldLayoutId id="2147483684" r:id="rId12"/>
    <p:sldLayoutId id="2147483652" r:id="rId13"/>
    <p:sldLayoutId id="214748369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600" dirty="0">
                <a:latin typeface="Consolas" panose="020B0609020204030204" pitchFamily="49" charset="0"/>
              </a:rPr>
              <a:t>Office2019</a:t>
            </a:r>
            <a:br>
              <a:rPr lang="en-US" altLang="zh-CN" spc="600" dirty="0"/>
            </a:br>
            <a:r>
              <a:rPr lang="zh-CN" altLang="en-US" spc="600" dirty="0"/>
              <a:t>口令验证机制调查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9AA7F1-1188-8F38-6FF2-F8013FB4CE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3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A88B66-8EA6-B46B-32D9-A2F24B3A4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Base64</a:t>
            </a:r>
            <a:r>
              <a:rPr lang="zh-CN" altLang="en-US" dirty="0"/>
              <a:t>编码表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F06EF8-A0B8-0291-DA3B-BC9C25B13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778D5E-CAEE-2EF0-FF95-4879BE85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72" y="1393789"/>
            <a:ext cx="4457733" cy="50197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9649DC0-FB0C-2E36-4F4D-143FDC2960FC}"/>
              </a:ext>
            </a:extLst>
          </p:cNvPr>
          <p:cNvSpPr txBox="1"/>
          <p:nvPr/>
        </p:nvSpPr>
        <p:spPr>
          <a:xfrm>
            <a:off x="5779681" y="2701419"/>
            <a:ext cx="6311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UTF-8(</a:t>
            </a:r>
            <a:r>
              <a:rPr lang="en-US" altLang="zh-CN" sz="2400" b="1" dirty="0" err="1"/>
              <a:t>Dwqq</a:t>
            </a:r>
            <a:r>
              <a:rPr lang="en-US" altLang="zh-CN" sz="2400" b="1" dirty="0"/>
              <a:t>)= 44 77 71 71</a:t>
            </a:r>
          </a:p>
          <a:p>
            <a:r>
              <a:rPr lang="en-US" altLang="zh-CN" sz="2400" b="1" dirty="0"/>
              <a:t>=</a:t>
            </a:r>
            <a:r>
              <a:rPr lang="en-US" altLang="zh-CN" sz="2400" b="1" dirty="0">
                <a:solidFill>
                  <a:srgbClr val="FF0000"/>
                </a:solidFill>
              </a:rPr>
              <a:t>0100 01</a:t>
            </a:r>
            <a:r>
              <a:rPr lang="en-US" altLang="zh-CN" sz="2400" b="1" dirty="0">
                <a:solidFill>
                  <a:srgbClr val="00B0F0"/>
                </a:solidFill>
              </a:rPr>
              <a:t>00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00B0F0"/>
                </a:solidFill>
              </a:rPr>
              <a:t>0111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0111 01</a:t>
            </a:r>
            <a:r>
              <a:rPr lang="en-US" altLang="zh-CN" sz="2400" b="1" dirty="0">
                <a:solidFill>
                  <a:srgbClr val="FFC000"/>
                </a:solidFill>
              </a:rPr>
              <a:t>11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FFC000"/>
                </a:solidFill>
              </a:rPr>
              <a:t>0001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A62038"/>
                </a:solidFill>
              </a:rPr>
              <a:t>0111 00</a:t>
            </a:r>
            <a:r>
              <a:rPr lang="en-US" altLang="zh-CN" sz="2400" b="1" dirty="0"/>
              <a:t>01</a:t>
            </a:r>
          </a:p>
          <a:p>
            <a:r>
              <a:rPr lang="en-US" altLang="zh-CN" sz="2400" b="1" dirty="0"/>
              <a:t>=</a:t>
            </a:r>
            <a:r>
              <a:rPr lang="en-US" altLang="zh-CN" sz="2400" b="1" dirty="0">
                <a:solidFill>
                  <a:srgbClr val="FF0000"/>
                </a:solidFill>
              </a:rPr>
              <a:t>17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00B0F0"/>
                </a:solidFill>
              </a:rPr>
              <a:t>7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29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FEE848"/>
                </a:solidFill>
              </a:rPr>
              <a:t>49 </a:t>
            </a:r>
            <a:r>
              <a:rPr lang="en-US" altLang="zh-CN" sz="2400" b="1" dirty="0">
                <a:solidFill>
                  <a:srgbClr val="9F0811"/>
                </a:solidFill>
              </a:rPr>
              <a:t>28 </a:t>
            </a:r>
            <a:r>
              <a:rPr lang="en-US" altLang="zh-CN" sz="2400" b="1" dirty="0"/>
              <a:t>(01 </a:t>
            </a:r>
            <a:r>
              <a:rPr lang="en-US" altLang="zh-CN" sz="2400" b="1" dirty="0">
                <a:solidFill>
                  <a:srgbClr val="FF0000"/>
                </a:solidFill>
              </a:rPr>
              <a:t>0000</a:t>
            </a:r>
            <a:r>
              <a:rPr lang="en-US" altLang="zh-CN" sz="2400" b="1" dirty="0"/>
              <a:t>)</a:t>
            </a:r>
          </a:p>
          <a:p>
            <a:r>
              <a:rPr lang="en-US" altLang="zh-CN" sz="2400" b="1" dirty="0"/>
              <a:t>=</a:t>
            </a:r>
            <a:r>
              <a:rPr lang="en-US" altLang="zh-CN" sz="2400" b="1" dirty="0" err="1"/>
              <a:t>RHdxcQ</a:t>
            </a:r>
            <a:r>
              <a:rPr lang="en-US" altLang="zh-CN" sz="2400" b="1" dirty="0"/>
              <a:t>==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308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相关加密算法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000" b="0" dirty="0">
                <a:latin typeface="+mn-ea"/>
              </a:rPr>
              <a:t>SHA-512</a:t>
            </a:r>
            <a:r>
              <a:rPr lang="zh-CN" altLang="en-US" sz="2000" b="0" dirty="0">
                <a:latin typeface="+mn-ea"/>
              </a:rPr>
              <a:t>：使用长度为</a:t>
            </a:r>
            <a:r>
              <a:rPr lang="en-US" altLang="zh-CN" sz="2000" b="0" dirty="0">
                <a:latin typeface="+mn-ea"/>
              </a:rPr>
              <a:t>2^128</a:t>
            </a:r>
            <a:r>
              <a:rPr lang="zh-CN" altLang="en-US" sz="2000" b="0" dirty="0">
                <a:latin typeface="+mn-ea"/>
              </a:rPr>
              <a:t>的消息，生成一个大小为</a:t>
            </a:r>
            <a:r>
              <a:rPr lang="en-US" altLang="zh-CN" sz="2000" b="0" dirty="0">
                <a:latin typeface="+mn-ea"/>
              </a:rPr>
              <a:t>512</a:t>
            </a:r>
            <a:r>
              <a:rPr lang="zh-CN" altLang="en-US" sz="2000" b="0" dirty="0">
                <a:latin typeface="+mn-ea"/>
              </a:rPr>
              <a:t>位的消息摘要。输出分成大小为</a:t>
            </a:r>
            <a:r>
              <a:rPr lang="en-US" altLang="zh-CN" sz="2000" b="0" dirty="0">
                <a:latin typeface="+mn-ea"/>
              </a:rPr>
              <a:t>1024</a:t>
            </a:r>
            <a:r>
              <a:rPr lang="zh-CN" altLang="en-US" sz="2000" b="0" dirty="0">
                <a:latin typeface="+mn-ea"/>
              </a:rPr>
              <a:t>位的多个块。</a:t>
            </a:r>
            <a:endParaRPr lang="en-US" altLang="zh-CN" sz="2000" b="0" dirty="0">
              <a:latin typeface="+mn-ea"/>
            </a:endParaRPr>
          </a:p>
          <a:p>
            <a:r>
              <a:rPr lang="en-US" altLang="zh-CN" sz="2000" b="0" dirty="0">
                <a:latin typeface="+mn-ea"/>
              </a:rPr>
              <a:t>AES</a:t>
            </a:r>
            <a:r>
              <a:rPr lang="zh-CN" altLang="en-US" sz="2000" b="0" dirty="0">
                <a:latin typeface="+mn-ea"/>
              </a:rPr>
              <a:t>：常见的对称加密算法，明文分组长度</a:t>
            </a:r>
            <a:r>
              <a:rPr lang="en-US" altLang="zh-CN" sz="2000" b="0" dirty="0">
                <a:latin typeface="+mn-ea"/>
              </a:rPr>
              <a:t>128</a:t>
            </a:r>
            <a:r>
              <a:rPr lang="zh-CN" altLang="en-US" sz="2000" b="0" dirty="0">
                <a:latin typeface="+mn-ea"/>
              </a:rPr>
              <a:t>位，</a:t>
            </a:r>
            <a:r>
              <a:rPr lang="en-US" altLang="zh-CN" sz="2000" b="0" dirty="0">
                <a:latin typeface="+mn-ea"/>
              </a:rPr>
              <a:t>Office</a:t>
            </a:r>
            <a:r>
              <a:rPr lang="zh-CN" altLang="en-US" sz="2000" b="0" dirty="0">
                <a:latin typeface="+mn-ea"/>
              </a:rPr>
              <a:t>使用密钥长度</a:t>
            </a:r>
            <a:r>
              <a:rPr lang="en-US" altLang="zh-CN" sz="2000" b="0" dirty="0">
                <a:latin typeface="+mn-ea"/>
              </a:rPr>
              <a:t>256</a:t>
            </a:r>
            <a:r>
              <a:rPr lang="zh-CN" altLang="en-US" sz="2000" b="0" dirty="0">
                <a:latin typeface="+mn-ea"/>
              </a:rPr>
              <a:t>位，轮数为</a:t>
            </a:r>
            <a:r>
              <a:rPr lang="en-US" altLang="zh-CN" sz="2000" b="0" dirty="0">
                <a:latin typeface="+mn-ea"/>
              </a:rPr>
              <a:t>14</a:t>
            </a:r>
            <a:r>
              <a:rPr lang="zh-CN" altLang="en-US" sz="2000" b="0" dirty="0">
                <a:latin typeface="+mn-ea"/>
              </a:rPr>
              <a:t>轮的加密方式。</a:t>
            </a:r>
            <a:endParaRPr lang="en-US" altLang="zh-CN" sz="2000" b="0" dirty="0">
              <a:latin typeface="+mn-ea"/>
            </a:endParaRPr>
          </a:p>
          <a:p>
            <a:r>
              <a:rPr lang="en-US" altLang="zh-CN" sz="2000" b="0" dirty="0">
                <a:latin typeface="+mn-ea"/>
              </a:rPr>
              <a:t>CBC</a:t>
            </a:r>
            <a:r>
              <a:rPr lang="zh-CN" altLang="en-US" sz="2000" b="0" dirty="0">
                <a:latin typeface="+mn-ea"/>
              </a:rPr>
              <a:t>工作模式：每一分组的加密不仅与当前分组的明文有关，还与前一分组的密文相关。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037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/>
              <a:t>口令验证参数生成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346795"/>
            <a:ext cx="10272409" cy="1534265"/>
          </a:xfrm>
        </p:spPr>
        <p:txBody>
          <a:bodyPr/>
          <a:lstStyle/>
          <a:p>
            <a:pPr algn="ctr" defTabSz="457200">
              <a:lnSpc>
                <a:spcPct val="125000"/>
              </a:lnSpc>
            </a:pPr>
            <a:r>
              <a:rPr lang="en-US" altLang="zh-CN" sz="18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passWord</a:t>
            </a:r>
            <a:r>
              <a:rPr lang="en-US" altLang="zh-CN" sz="18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8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saltValue</a:t>
            </a:r>
            <a:r>
              <a:rPr lang="en-US" altLang="zh-CN" sz="18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=&gt; </a:t>
            </a:r>
            <a:r>
              <a:rPr lang="en-US" altLang="zh-CN" sz="18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EncryptedHashInput</a:t>
            </a:r>
            <a:r>
              <a:rPr lang="en-US" altLang="zh-CN" sz="18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8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EncryptedHashValue</a:t>
            </a:r>
            <a:endParaRPr lang="en-US" altLang="zh-CN" sz="1800" spc="28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15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3FE1223-1D03-4DAE-91BF-FD7EC0F502CF}"/>
              </a:ext>
            </a:extLst>
          </p:cNvPr>
          <p:cNvSpPr/>
          <p:nvPr/>
        </p:nvSpPr>
        <p:spPr>
          <a:xfrm>
            <a:off x="959047" y="1950214"/>
            <a:ext cx="5292528" cy="4221986"/>
          </a:xfrm>
          <a:prstGeom prst="roundRect">
            <a:avLst>
              <a:gd name="adj" fmla="val 3737"/>
            </a:avLst>
          </a:prstGeom>
          <a:solidFill>
            <a:srgbClr val="E0CFBD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18BA133-CC42-43F0-AF6F-24623C3F8226}"/>
              </a:ext>
            </a:extLst>
          </p:cNvPr>
          <p:cNvSpPr/>
          <p:nvPr/>
        </p:nvSpPr>
        <p:spPr>
          <a:xfrm>
            <a:off x="6464300" y="1625600"/>
            <a:ext cx="5105400" cy="4546600"/>
          </a:xfrm>
          <a:prstGeom prst="roundRect">
            <a:avLst>
              <a:gd name="adj" fmla="val 472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Word</a:t>
            </a:r>
            <a:r>
              <a:rPr lang="zh-CN" altLang="en-US" dirty="0"/>
              <a:t>文档加密</a:t>
            </a:r>
            <a:endParaRPr lang="zh-CN" altLang="en-US" b="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30116AD-5A9A-4C57-BD8E-8B8F043A5F5F}"/>
              </a:ext>
            </a:extLst>
          </p:cNvPr>
          <p:cNvSpPr txBox="1"/>
          <p:nvPr/>
        </p:nvSpPr>
        <p:spPr>
          <a:xfrm>
            <a:off x="6787022" y="2795843"/>
            <a:ext cx="4483100" cy="2945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 2007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以后的版本引入了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 </a:t>
            </a:r>
            <a:r>
              <a:rPr lang="en-US" altLang="zh-CN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OpenXML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格式保存文档。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OOXML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格式基于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ZIP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归档技术创建。因此，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 2007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以后的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文档可以通过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ZIP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解压缩工具进行解压缩，解压后可以看到组成文档的内部所有文件的信息，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 2007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及以后的版本的文档后缀也改为 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docx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pptx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xlsx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CDA58A-611E-444E-A389-51A94EFB8725}"/>
              </a:ext>
            </a:extLst>
          </p:cNvPr>
          <p:cNvSpPr/>
          <p:nvPr/>
        </p:nvSpPr>
        <p:spPr>
          <a:xfrm>
            <a:off x="6837556" y="1912114"/>
            <a:ext cx="4358887" cy="59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 2019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加密文档结构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A023F2-834D-4DE1-862A-7C472DB5DB04}"/>
              </a:ext>
            </a:extLst>
          </p:cNvPr>
          <p:cNvCxnSpPr>
            <a:cxnSpLocks/>
          </p:cNvCxnSpPr>
          <p:nvPr/>
        </p:nvCxnSpPr>
        <p:spPr>
          <a:xfrm>
            <a:off x="6949767" y="2682066"/>
            <a:ext cx="415761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3199EE-82F6-46F9-BE8F-BAC48F1C3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6B423F-B1D5-AAC9-F7A1-F024B65B8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7" y="2275341"/>
            <a:ext cx="5295541" cy="35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A5BAB0C-B178-47A6-95D4-99B8F804BD07}"/>
              </a:ext>
            </a:extLst>
          </p:cNvPr>
          <p:cNvSpPr/>
          <p:nvPr/>
        </p:nvSpPr>
        <p:spPr>
          <a:xfrm>
            <a:off x="1188452" y="1078147"/>
            <a:ext cx="9815096" cy="4701705"/>
          </a:xfrm>
          <a:prstGeom prst="rect">
            <a:avLst/>
          </a:prstGeom>
          <a:solidFill>
            <a:srgbClr val="175F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767DE9-3F43-46F2-9012-A89031A01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E3FC94-F120-8F6F-B029-ED777C28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52" y="4255385"/>
            <a:ext cx="6978959" cy="12116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E053C0F-7F83-633A-31E7-EA1FCD1927A7}"/>
              </a:ext>
            </a:extLst>
          </p:cNvPr>
          <p:cNvSpPr/>
          <p:nvPr/>
        </p:nvSpPr>
        <p:spPr>
          <a:xfrm>
            <a:off x="8167411" y="2412075"/>
            <a:ext cx="3246214" cy="33677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bject 4014">
            <a:extLst>
              <a:ext uri="{FF2B5EF4-FFF2-40B4-BE49-F238E27FC236}">
                <a16:creationId xmlns:a16="http://schemas.microsoft.com/office/drawing/2014/main" id="{B4D6EA22-D3A3-9713-210F-DB7C9FBAD82E}"/>
              </a:ext>
            </a:extLst>
          </p:cNvPr>
          <p:cNvSpPr txBox="1"/>
          <p:nvPr/>
        </p:nvSpPr>
        <p:spPr>
          <a:xfrm>
            <a:off x="8498574" y="4109707"/>
            <a:ext cx="2643961" cy="197252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6666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将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test.docx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手动修改为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test.zip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，解压后目录如左图。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16666"/>
              </a:lnSpc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16666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将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+mj-ea"/>
              </a:rPr>
              <a:t>EncryptionInfo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添加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.xml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后缀并在浏览器打开，内容如上图。</a:t>
            </a:r>
          </a:p>
        </p:txBody>
      </p:sp>
      <p:sp>
        <p:nvSpPr>
          <p:cNvPr id="9" name="Freeform 56">
            <a:extLst>
              <a:ext uri="{FF2B5EF4-FFF2-40B4-BE49-F238E27FC236}">
                <a16:creationId xmlns:a16="http://schemas.microsoft.com/office/drawing/2014/main" id="{809BBC99-A3D1-D1EE-AF08-AAC0A4E52576}"/>
              </a:ext>
            </a:extLst>
          </p:cNvPr>
          <p:cNvSpPr>
            <a:spLocks noEditPoints="1"/>
          </p:cNvSpPr>
          <p:nvPr/>
        </p:nvSpPr>
        <p:spPr bwMode="auto">
          <a:xfrm>
            <a:off x="8498574" y="3418349"/>
            <a:ext cx="532529" cy="5208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半闭框 9">
            <a:extLst>
              <a:ext uri="{FF2B5EF4-FFF2-40B4-BE49-F238E27FC236}">
                <a16:creationId xmlns:a16="http://schemas.microsoft.com/office/drawing/2014/main" id="{E8F5703F-DCED-7AEC-162E-5C6BF3F332AC}"/>
              </a:ext>
            </a:extLst>
          </p:cNvPr>
          <p:cNvSpPr/>
          <p:nvPr/>
        </p:nvSpPr>
        <p:spPr>
          <a:xfrm rot="10800000">
            <a:off x="11091597" y="5436076"/>
            <a:ext cx="322028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6D942C-4F73-FE79-73F7-F216C3417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23" y="496723"/>
            <a:ext cx="10635251" cy="34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提取口令验证相关参数</a:t>
            </a:r>
            <a:endParaRPr lang="zh-CN" altLang="en-US" b="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9EF1415-1433-AD74-5B2E-F6BE2DFA44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3949511" cy="4286377"/>
          </a:xfrm>
        </p:spPr>
        <p:txBody>
          <a:bodyPr/>
          <a:lstStyle/>
          <a:p>
            <a:r>
              <a:rPr lang="zh-CN" altLang="en-US" dirty="0"/>
              <a:t>这些参数由用户口令</a:t>
            </a:r>
            <a:r>
              <a:rPr lang="en-US" altLang="zh-CN" dirty="0" err="1">
                <a:latin typeface="Consolas" panose="020B0609020204030204" pitchFamily="49" charset="0"/>
              </a:rPr>
              <a:t>passWord</a:t>
            </a:r>
            <a:r>
              <a:rPr lang="zh-CN" altLang="en-US" dirty="0"/>
              <a:t>和随机生成的盐值</a:t>
            </a:r>
            <a:r>
              <a:rPr lang="en-US" altLang="zh-CN" dirty="0" err="1">
                <a:latin typeface="Consolas" panose="020B0609020204030204" pitchFamily="49" charset="0"/>
              </a:rPr>
              <a:t>saltValue</a:t>
            </a:r>
            <a:r>
              <a:rPr lang="zh-CN" altLang="en-US" dirty="0"/>
              <a:t>生成，并用于口令验证过程。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E4FFE9-45CD-3C24-A62C-352492646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19" y="1216617"/>
            <a:ext cx="6281866" cy="48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2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30116AD-5A9A-4C57-BD8E-8B8F043A5F5F}"/>
                  </a:ext>
                </a:extLst>
              </p:cNvPr>
              <p:cNvSpPr txBox="1"/>
              <p:nvPr/>
            </p:nvSpPr>
            <p:spPr>
              <a:xfrm>
                <a:off x="7449080" y="2075627"/>
                <a:ext cx="3942820" cy="2058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passWord: UTF-16LE</a:t>
                </a:r>
              </a:p>
              <a:p>
                <a:pPr algn="just"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||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表示为小端存储的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字节比特流，例如</a:t>
                </a:r>
                <a:r>
                  <a:rPr lang="en-US" altLang="zh-CN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=1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对应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0x01,0x00,0x00,0x00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。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just">
                  <a:lnSpc>
                    <a:spcPct val="120000"/>
                  </a:lnSpc>
                  <a:spcBef>
                    <a:spcPts val="600"/>
                  </a:spcBef>
                </a:pP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30116AD-5A9A-4C57-BD8E-8B8F043A5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080" y="2075627"/>
                <a:ext cx="3942820" cy="2058962"/>
              </a:xfrm>
              <a:prstGeom prst="rect">
                <a:avLst/>
              </a:prstGeom>
              <a:blipFill>
                <a:blip r:embed="rId3"/>
                <a:stretch>
                  <a:fillRect l="-1700" r="-1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0A023F2-834D-4DE1-862A-7C472DB5DB04}"/>
              </a:ext>
            </a:extLst>
          </p:cNvPr>
          <p:cNvCxnSpPr>
            <a:cxnSpLocks/>
          </p:cNvCxnSpPr>
          <p:nvPr/>
        </p:nvCxnSpPr>
        <p:spPr>
          <a:xfrm>
            <a:off x="7437508" y="1602089"/>
            <a:ext cx="3954392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D7E1CD-2869-41BB-B948-C99ECC061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5E8FAEB-D4BC-4B03-A3FF-E95E50951282}"/>
              </a:ext>
            </a:extLst>
          </p:cNvPr>
          <p:cNvGrpSpPr/>
          <p:nvPr/>
        </p:nvGrpSpPr>
        <p:grpSpPr>
          <a:xfrm>
            <a:off x="7715058" y="5158864"/>
            <a:ext cx="3602508" cy="930499"/>
            <a:chOff x="1142749" y="5535283"/>
            <a:chExt cx="2895851" cy="74797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12325B0-8AE6-442F-A6C5-12A67CC8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B87D551-5480-409D-AB51-4E228D793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62028EF-47E9-998E-69BF-702D3FD9FE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5" y="367045"/>
            <a:ext cx="6512888" cy="6123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F8F56-2623-BCFD-BE6B-4EE258DD2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1324" y="4312620"/>
            <a:ext cx="5412111" cy="668213"/>
          </a:xfrm>
          <a:prstGeom prst="rect">
            <a:avLst/>
          </a:prstGeom>
        </p:spPr>
      </p:pic>
      <p:sp>
        <p:nvSpPr>
          <p:cNvPr id="3" name="Object 4013">
            <a:extLst>
              <a:ext uri="{FF2B5EF4-FFF2-40B4-BE49-F238E27FC236}">
                <a16:creationId xmlns:a16="http://schemas.microsoft.com/office/drawing/2014/main" id="{872BB61A-89FE-D0F9-1CC9-791DB37DC394}"/>
              </a:ext>
            </a:extLst>
          </p:cNvPr>
          <p:cNvSpPr txBox="1"/>
          <p:nvPr/>
        </p:nvSpPr>
        <p:spPr>
          <a:xfrm>
            <a:off x="7311821" y="936395"/>
            <a:ext cx="4803979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</a:rPr>
              <a:t>Parameter Generation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Object 4013">
            <a:extLst>
              <a:ext uri="{FF2B5EF4-FFF2-40B4-BE49-F238E27FC236}">
                <a16:creationId xmlns:a16="http://schemas.microsoft.com/office/drawing/2014/main" id="{7CCE4D92-09D9-65B4-CCC1-9B4BFAE01A29}"/>
              </a:ext>
            </a:extLst>
          </p:cNvPr>
          <p:cNvSpPr txBox="1"/>
          <p:nvPr/>
        </p:nvSpPr>
        <p:spPr>
          <a:xfrm>
            <a:off x="6407915" y="731787"/>
            <a:ext cx="5609914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en-US" altLang="zh-CN" sz="3200" b="1" dirty="0">
                <a:solidFill>
                  <a:srgbClr val="175F8B"/>
                </a:solidFill>
              </a:rPr>
              <a:t>Encryption Key Generation</a:t>
            </a:r>
            <a:endParaRPr lang="zh-CN" altLang="en-US" sz="3200" b="1" dirty="0">
              <a:solidFill>
                <a:srgbClr val="175F8B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EACF2C-6952-0A49-7DB0-6C01CE3F2D93}"/>
              </a:ext>
            </a:extLst>
          </p:cNvPr>
          <p:cNvSpPr txBox="1"/>
          <p:nvPr/>
        </p:nvSpPr>
        <p:spPr>
          <a:xfrm>
            <a:off x="609600" y="447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507630B-D926-C9D4-24C1-0B8DA8B1B839}"/>
              </a:ext>
            </a:extLst>
          </p:cNvPr>
          <p:cNvSpPr txBox="1"/>
          <p:nvPr/>
        </p:nvSpPr>
        <p:spPr>
          <a:xfrm>
            <a:off x="5959868" y="447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2DF1C8-F0D1-4704-36CF-EC0EEFE82076}"/>
              </a:ext>
            </a:extLst>
          </p:cNvPr>
          <p:cNvSpPr txBox="1"/>
          <p:nvPr/>
        </p:nvSpPr>
        <p:spPr>
          <a:xfrm>
            <a:off x="1615440" y="14174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15F2DE-27AB-949D-897F-AEE9084FEDE6}"/>
              </a:ext>
            </a:extLst>
          </p:cNvPr>
          <p:cNvSpPr txBox="1"/>
          <p:nvPr/>
        </p:nvSpPr>
        <p:spPr>
          <a:xfrm>
            <a:off x="2030938" y="24319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D31FE7-A46E-7075-C84B-A9C17C15ED03}"/>
              </a:ext>
            </a:extLst>
          </p:cNvPr>
          <p:cNvSpPr txBox="1"/>
          <p:nvPr/>
        </p:nvSpPr>
        <p:spPr>
          <a:xfrm>
            <a:off x="2446436" y="49741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5F626C-D5FB-67C1-E717-E2E44184FD81}"/>
              </a:ext>
            </a:extLst>
          </p:cNvPr>
          <p:cNvSpPr txBox="1"/>
          <p:nvPr/>
        </p:nvSpPr>
        <p:spPr>
          <a:xfrm>
            <a:off x="458936" y="55259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505679-4598-715F-C0F1-B68CE2686F5D}"/>
              </a:ext>
            </a:extLst>
          </p:cNvPr>
          <p:cNvSpPr txBox="1"/>
          <p:nvPr/>
        </p:nvSpPr>
        <p:spPr>
          <a:xfrm>
            <a:off x="3422468" y="59401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086AF2-38F0-B956-34E1-C150723F05F1}"/>
              </a:ext>
            </a:extLst>
          </p:cNvPr>
          <p:cNvSpPr txBox="1"/>
          <p:nvPr/>
        </p:nvSpPr>
        <p:spPr>
          <a:xfrm>
            <a:off x="3837966" y="292044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(4+64)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DD56B6-2AC2-F75D-B6BA-8AA72EE3FE37}"/>
              </a:ext>
            </a:extLst>
          </p:cNvPr>
          <p:cNvSpPr txBox="1"/>
          <p:nvPr/>
        </p:nvSpPr>
        <p:spPr>
          <a:xfrm>
            <a:off x="1708720" y="641350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(64+8)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4E4C30-3B04-1E04-0D29-C24848A52227}"/>
              </a:ext>
            </a:extLst>
          </p:cNvPr>
          <p:cNvSpPr txBox="1"/>
          <p:nvPr/>
        </p:nvSpPr>
        <p:spPr>
          <a:xfrm>
            <a:off x="5479532" y="557083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(64+8)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53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4013">
            <a:extLst>
              <a:ext uri="{FF2B5EF4-FFF2-40B4-BE49-F238E27FC236}">
                <a16:creationId xmlns:a16="http://schemas.microsoft.com/office/drawing/2014/main" id="{BAD7171E-3E6D-4BC6-A3C1-42E1E5132BD1}"/>
              </a:ext>
            </a:extLst>
          </p:cNvPr>
          <p:cNvSpPr txBox="1"/>
          <p:nvPr/>
        </p:nvSpPr>
        <p:spPr>
          <a:xfrm>
            <a:off x="1243104" y="1108214"/>
            <a:ext cx="6929346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</a:rPr>
              <a:t>Parameter Generation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2DD7FF-98B2-4C84-A61D-EDC74426D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Object 4013">
            <a:extLst>
              <a:ext uri="{FF2B5EF4-FFF2-40B4-BE49-F238E27FC236}">
                <a16:creationId xmlns:a16="http://schemas.microsoft.com/office/drawing/2014/main" id="{C0FE8252-EB31-4112-ACD2-C49649341B7A}"/>
              </a:ext>
            </a:extLst>
          </p:cNvPr>
          <p:cNvSpPr txBox="1"/>
          <p:nvPr/>
        </p:nvSpPr>
        <p:spPr>
          <a:xfrm>
            <a:off x="431924" y="895485"/>
            <a:ext cx="7257746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en-US" altLang="zh-CN" sz="3200" b="1" dirty="0" err="1">
                <a:solidFill>
                  <a:srgbClr val="175F8B"/>
                </a:solidFill>
              </a:rPr>
              <a:t>PasswordKeyEncryptor</a:t>
            </a:r>
            <a:r>
              <a:rPr lang="en-US" altLang="zh-CN" sz="3200" b="1" dirty="0">
                <a:solidFill>
                  <a:srgbClr val="175F8B"/>
                </a:solidFill>
              </a:rPr>
              <a:t> Generation</a:t>
            </a:r>
            <a:endParaRPr lang="zh-CN" altLang="en-US" sz="3200" b="1" dirty="0">
              <a:solidFill>
                <a:srgbClr val="175F8B"/>
              </a:solidFill>
            </a:endParaRPr>
          </a:p>
        </p:txBody>
      </p:sp>
      <p:sp>
        <p:nvSpPr>
          <p:cNvPr id="8" name="Object 1706">
            <a:extLst>
              <a:ext uri="{FF2B5EF4-FFF2-40B4-BE49-F238E27FC236}">
                <a16:creationId xmlns:a16="http://schemas.microsoft.com/office/drawing/2014/main" id="{F1A157AD-E7DF-4D7F-A79A-955579828C96}"/>
              </a:ext>
            </a:extLst>
          </p:cNvPr>
          <p:cNvSpPr txBox="1"/>
          <p:nvPr/>
        </p:nvSpPr>
        <p:spPr>
          <a:xfrm>
            <a:off x="7360916" y="2924577"/>
            <a:ext cx="3277387" cy="38485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截取前一半字节，即前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256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比特。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695546-7D3C-429B-895F-AE2DACFFF138}"/>
              </a:ext>
            </a:extLst>
          </p:cNvPr>
          <p:cNvSpPr/>
          <p:nvPr/>
        </p:nvSpPr>
        <p:spPr>
          <a:xfrm>
            <a:off x="7370442" y="2598506"/>
            <a:ext cx="848309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666666"/>
                </a:solidFill>
                <a:latin typeface="+mj-ea"/>
              </a:rPr>
              <a:t>Half()</a:t>
            </a:r>
            <a:endParaRPr lang="zh-CN" altLang="en-US" b="1" dirty="0">
              <a:solidFill>
                <a:srgbClr val="666666"/>
              </a:solidFill>
              <a:latin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4B07FA-AC8F-70A1-2B24-AAC512DFF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0" y="2765645"/>
            <a:ext cx="5921044" cy="2650411"/>
          </a:xfrm>
          <a:prstGeom prst="rect">
            <a:avLst/>
          </a:prstGeom>
        </p:spPr>
      </p:pic>
      <p:sp>
        <p:nvSpPr>
          <p:cNvPr id="7" name="箭头: 直角上 6">
            <a:extLst>
              <a:ext uri="{FF2B5EF4-FFF2-40B4-BE49-F238E27FC236}">
                <a16:creationId xmlns:a16="http://schemas.microsoft.com/office/drawing/2014/main" id="{84C51FF4-18AE-E410-26F9-69B1A96CF99D}"/>
              </a:ext>
            </a:extLst>
          </p:cNvPr>
          <p:cNvSpPr/>
          <p:nvPr/>
        </p:nvSpPr>
        <p:spPr>
          <a:xfrm>
            <a:off x="6767100" y="3331548"/>
            <a:ext cx="1238980" cy="816113"/>
          </a:xfrm>
          <a:prstGeom prst="bentUpArrow">
            <a:avLst>
              <a:gd name="adj1" fmla="val 25000"/>
              <a:gd name="adj2" fmla="val 2566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1D27BFA-9C44-2D42-3968-12385512E368}"/>
              </a:ext>
            </a:extLst>
          </p:cNvPr>
          <p:cNvCxnSpPr>
            <a:cxnSpLocks/>
          </p:cNvCxnSpPr>
          <p:nvPr/>
        </p:nvCxnSpPr>
        <p:spPr>
          <a:xfrm flipV="1">
            <a:off x="466760" y="1675847"/>
            <a:ext cx="7377249" cy="2698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1CF9B0-9E42-37B4-F450-468CE966B552}"/>
              </a:ext>
            </a:extLst>
          </p:cNvPr>
          <p:cNvGrpSpPr/>
          <p:nvPr/>
        </p:nvGrpSpPr>
        <p:grpSpPr>
          <a:xfrm>
            <a:off x="7715058" y="5158864"/>
            <a:ext cx="3602508" cy="930499"/>
            <a:chOff x="1142749" y="5535283"/>
            <a:chExt cx="2895851" cy="74797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ED542C2-3AAC-6D41-7497-88EFC1194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9CE3543-851B-9D37-40C9-7CD99AD2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  <p:sp>
        <p:nvSpPr>
          <p:cNvPr id="15" name="箭头: 圆角右 14">
            <a:extLst>
              <a:ext uri="{FF2B5EF4-FFF2-40B4-BE49-F238E27FC236}">
                <a16:creationId xmlns:a16="http://schemas.microsoft.com/office/drawing/2014/main" id="{70365E9B-B025-245A-61F5-DBE6F70BAB08}"/>
              </a:ext>
            </a:extLst>
          </p:cNvPr>
          <p:cNvSpPr/>
          <p:nvPr/>
        </p:nvSpPr>
        <p:spPr>
          <a:xfrm>
            <a:off x="1724298" y="1823207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8CF90E0-605C-276B-BB10-D68CC9890627}"/>
              </a:ext>
            </a:extLst>
          </p:cNvPr>
          <p:cNvSpPr/>
          <p:nvPr/>
        </p:nvSpPr>
        <p:spPr>
          <a:xfrm>
            <a:off x="2599788" y="1817614"/>
            <a:ext cx="1569660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666666"/>
                </a:solidFill>
                <a:latin typeface="+mj-ea"/>
              </a:rPr>
              <a:t>系统随机生成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7CBE07-4848-CC25-BC08-B8B9A6461BDF}"/>
              </a:ext>
            </a:extLst>
          </p:cNvPr>
          <p:cNvSpPr txBox="1"/>
          <p:nvPr/>
        </p:nvSpPr>
        <p:spPr>
          <a:xfrm>
            <a:off x="276713" y="27885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62816C-B4E2-9AA2-BD53-B698ECDF38B2}"/>
              </a:ext>
            </a:extLst>
          </p:cNvPr>
          <p:cNvSpPr txBox="1"/>
          <p:nvPr/>
        </p:nvSpPr>
        <p:spPr>
          <a:xfrm>
            <a:off x="6254019" y="27885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9733997-49A9-D01E-54F2-CCB69988C7E2}"/>
              </a:ext>
            </a:extLst>
          </p:cNvPr>
          <p:cNvSpPr txBox="1"/>
          <p:nvPr/>
        </p:nvSpPr>
        <p:spPr>
          <a:xfrm>
            <a:off x="2836481" y="34178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4860F21-0408-D0E2-CF50-6AC8F3E1CD61}"/>
              </a:ext>
            </a:extLst>
          </p:cNvPr>
          <p:cNvSpPr txBox="1"/>
          <p:nvPr/>
        </p:nvSpPr>
        <p:spPr>
          <a:xfrm>
            <a:off x="5888251" y="341780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BF48D9D-CA22-F428-D528-CBFA324E5435}"/>
              </a:ext>
            </a:extLst>
          </p:cNvPr>
          <p:cNvSpPr txBox="1"/>
          <p:nvPr/>
        </p:nvSpPr>
        <p:spPr>
          <a:xfrm>
            <a:off x="1516549" y="54898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C88D3E3-1CBF-5331-FEF7-30FAED336754}"/>
              </a:ext>
            </a:extLst>
          </p:cNvPr>
          <p:cNvSpPr txBox="1"/>
          <p:nvPr/>
        </p:nvSpPr>
        <p:spPr>
          <a:xfrm>
            <a:off x="4648416" y="54898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65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/>
              <a:t>口令验证步骤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346795"/>
            <a:ext cx="10272409" cy="1534265"/>
          </a:xfrm>
        </p:spPr>
        <p:txBody>
          <a:bodyPr/>
          <a:lstStyle/>
          <a:p>
            <a:pPr algn="ctr" defTabSz="457200">
              <a:lnSpc>
                <a:spcPct val="125000"/>
              </a:lnSpc>
            </a:pPr>
            <a:r>
              <a:rPr lang="en-US" altLang="zh-CN" sz="18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EncryptedHashInput</a:t>
            </a:r>
            <a:r>
              <a:rPr lang="en-US" altLang="zh-CN" sz="18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8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EncryptedHashValue</a:t>
            </a:r>
            <a:r>
              <a:rPr lang="en-US" altLang="zh-CN" sz="18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password’ =&gt; yes or no</a:t>
            </a: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51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4013">
            <a:extLst>
              <a:ext uri="{FF2B5EF4-FFF2-40B4-BE49-F238E27FC236}">
                <a16:creationId xmlns:a16="http://schemas.microsoft.com/office/drawing/2014/main" id="{BAD7171E-3E6D-4BC6-A3C1-42E1E5132BD1}"/>
              </a:ext>
            </a:extLst>
          </p:cNvPr>
          <p:cNvSpPr txBox="1"/>
          <p:nvPr/>
        </p:nvSpPr>
        <p:spPr>
          <a:xfrm>
            <a:off x="8044498" y="759871"/>
            <a:ext cx="3703365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</a:rPr>
              <a:t>Password Verify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2DD7FF-98B2-4C84-A61D-EDC74426D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" name="Object 4013">
            <a:extLst>
              <a:ext uri="{FF2B5EF4-FFF2-40B4-BE49-F238E27FC236}">
                <a16:creationId xmlns:a16="http://schemas.microsoft.com/office/drawing/2014/main" id="{C0FE8252-EB31-4112-ACD2-C49649341B7A}"/>
              </a:ext>
            </a:extLst>
          </p:cNvPr>
          <p:cNvSpPr txBox="1"/>
          <p:nvPr/>
        </p:nvSpPr>
        <p:spPr>
          <a:xfrm>
            <a:off x="7651328" y="452288"/>
            <a:ext cx="3974801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zh-CN" altLang="en-US" sz="3200" b="1" dirty="0">
                <a:solidFill>
                  <a:srgbClr val="175F8B"/>
                </a:solidFill>
              </a:rPr>
              <a:t>口令验证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E87921-A49F-677E-C07B-960A425F5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1" y="1049796"/>
            <a:ext cx="6146781" cy="4758407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81B3E13-ADE6-5537-1766-F585E569C87E}"/>
              </a:ext>
            </a:extLst>
          </p:cNvPr>
          <p:cNvGrpSpPr/>
          <p:nvPr/>
        </p:nvGrpSpPr>
        <p:grpSpPr>
          <a:xfrm>
            <a:off x="7715058" y="5158864"/>
            <a:ext cx="3602508" cy="930499"/>
            <a:chOff x="1142749" y="5535283"/>
            <a:chExt cx="2895851" cy="74797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64CAEA2-A141-DEA1-D7D7-5B772194A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CCA0601-5748-941A-932C-43391CE6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24373DE-CA1F-D5BD-1762-859BB1FB2D93}"/>
              </a:ext>
            </a:extLst>
          </p:cNvPr>
          <p:cNvSpPr/>
          <p:nvPr/>
        </p:nvSpPr>
        <p:spPr>
          <a:xfrm rot="1728065">
            <a:off x="6748856" y="1622292"/>
            <a:ext cx="154238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D519F6-0AC5-0B0B-3325-F80C24A1F932}"/>
              </a:ext>
            </a:extLst>
          </p:cNvPr>
          <p:cNvSpPr/>
          <p:nvPr/>
        </p:nvSpPr>
        <p:spPr>
          <a:xfrm>
            <a:off x="8312583" y="2124849"/>
            <a:ext cx="2262158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666666"/>
                </a:solidFill>
                <a:latin typeface="+mj-ea"/>
              </a:rPr>
              <a:t>相同的过程再算一遍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D2B120-C9CB-5077-7371-CA7A6ADC826D}"/>
              </a:ext>
            </a:extLst>
          </p:cNvPr>
          <p:cNvSpPr txBox="1"/>
          <p:nvPr/>
        </p:nvSpPr>
        <p:spPr>
          <a:xfrm>
            <a:off x="976618" y="11877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13F263-47EC-2C5B-3658-9D0F5F3DBD97}"/>
              </a:ext>
            </a:extLst>
          </p:cNvPr>
          <p:cNvSpPr txBox="1"/>
          <p:nvPr/>
        </p:nvSpPr>
        <p:spPr>
          <a:xfrm>
            <a:off x="3467269" y="28946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C1B35BB-2BBA-D68A-02E6-0E11AA9802B1}"/>
              </a:ext>
            </a:extLst>
          </p:cNvPr>
          <p:cNvSpPr txBox="1"/>
          <p:nvPr/>
        </p:nvSpPr>
        <p:spPr>
          <a:xfrm>
            <a:off x="6464274" y="28946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E83BC4-7433-198A-EE77-266CFA0AC6DD}"/>
              </a:ext>
            </a:extLst>
          </p:cNvPr>
          <p:cNvSpPr txBox="1"/>
          <p:nvPr/>
        </p:nvSpPr>
        <p:spPr>
          <a:xfrm>
            <a:off x="861202" y="22638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5F3B62-098D-F206-E767-679B5C9719B3}"/>
              </a:ext>
            </a:extLst>
          </p:cNvPr>
          <p:cNvSpPr txBox="1"/>
          <p:nvPr/>
        </p:nvSpPr>
        <p:spPr>
          <a:xfrm>
            <a:off x="3675018" y="22638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219A309-E6D8-5D76-2F9A-880E968CFA60}"/>
              </a:ext>
            </a:extLst>
          </p:cNvPr>
          <p:cNvSpPr txBox="1"/>
          <p:nvPr/>
        </p:nvSpPr>
        <p:spPr>
          <a:xfrm>
            <a:off x="525242" y="44099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CAB2C2F-17F4-0964-3479-F7B2A3A25E49}"/>
              </a:ext>
            </a:extLst>
          </p:cNvPr>
          <p:cNvSpPr txBox="1"/>
          <p:nvPr/>
        </p:nvSpPr>
        <p:spPr>
          <a:xfrm>
            <a:off x="6096000" y="44099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2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04">
            <a:extLst>
              <a:ext uri="{FF2B5EF4-FFF2-40B4-BE49-F238E27FC236}">
                <a16:creationId xmlns:a16="http://schemas.microsoft.com/office/drawing/2014/main" id="{7EBC8E2A-62A2-4D66-B11D-604E0DF72437}"/>
              </a:ext>
            </a:extLst>
          </p:cNvPr>
          <p:cNvSpPr txBox="1"/>
          <p:nvPr/>
        </p:nvSpPr>
        <p:spPr>
          <a:xfrm>
            <a:off x="5762191" y="5617377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编写并运行</a:t>
            </a: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验证安全性能</a:t>
            </a: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205">
            <a:extLst>
              <a:ext uri="{FF2B5EF4-FFF2-40B4-BE49-F238E27FC236}">
                <a16:creationId xmlns:a16="http://schemas.microsoft.com/office/drawing/2014/main" id="{3EA3E62A-1151-422E-A13B-82B6BCBD930C}"/>
              </a:ext>
            </a:extLst>
          </p:cNvPr>
          <p:cNvSpPr txBox="1"/>
          <p:nvPr/>
        </p:nvSpPr>
        <p:spPr>
          <a:xfrm>
            <a:off x="4976345" y="5091195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安全性能简析</a:t>
            </a:r>
          </a:p>
        </p:txBody>
      </p:sp>
      <p:sp>
        <p:nvSpPr>
          <p:cNvPr id="4" name="Object 206">
            <a:extLst>
              <a:ext uri="{FF2B5EF4-FFF2-40B4-BE49-F238E27FC236}">
                <a16:creationId xmlns:a16="http://schemas.microsoft.com/office/drawing/2014/main" id="{4E0085BB-61AD-49D5-AB25-AF00667A56D8}"/>
              </a:ext>
            </a:extLst>
          </p:cNvPr>
          <p:cNvSpPr txBox="1"/>
          <p:nvPr/>
        </p:nvSpPr>
        <p:spPr>
          <a:xfrm>
            <a:off x="5749491" y="2852325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en-US" altLang="zh-CN" sz="14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passWord</a:t>
            </a: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4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saltValue</a:t>
            </a: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=&gt; </a:t>
            </a:r>
            <a:r>
              <a:rPr lang="en-US" altLang="zh-CN" sz="14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EncryptedHashInput</a:t>
            </a: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4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EncryptedHashValue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1FE7D1AB-0F6A-4246-AA09-AD6DF02621F6}"/>
              </a:ext>
            </a:extLst>
          </p:cNvPr>
          <p:cNvSpPr txBox="1"/>
          <p:nvPr/>
        </p:nvSpPr>
        <p:spPr>
          <a:xfrm>
            <a:off x="4950946" y="2331006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口令验证参数生成</a:t>
            </a:r>
          </a:p>
        </p:txBody>
      </p:sp>
      <p:sp>
        <p:nvSpPr>
          <p:cNvPr id="6" name="Object 208">
            <a:extLst>
              <a:ext uri="{FF2B5EF4-FFF2-40B4-BE49-F238E27FC236}">
                <a16:creationId xmlns:a16="http://schemas.microsoft.com/office/drawing/2014/main" id="{374DDBDB-7821-4186-A4DA-290909C941F6}"/>
              </a:ext>
            </a:extLst>
          </p:cNvPr>
          <p:cNvSpPr txBox="1"/>
          <p:nvPr/>
        </p:nvSpPr>
        <p:spPr>
          <a:xfrm>
            <a:off x="5749491" y="1469799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Unicode(UTF-8), Base64, SHA-512, AES-256(CBC)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209">
            <a:extLst>
              <a:ext uri="{FF2B5EF4-FFF2-40B4-BE49-F238E27FC236}">
                <a16:creationId xmlns:a16="http://schemas.microsoft.com/office/drawing/2014/main" id="{560C5A8C-9FCB-43B5-9294-427E97E12054}"/>
              </a:ext>
            </a:extLst>
          </p:cNvPr>
          <p:cNvSpPr txBox="1"/>
          <p:nvPr/>
        </p:nvSpPr>
        <p:spPr>
          <a:xfrm>
            <a:off x="4944595" y="949491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相关概念介绍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204">
            <a:extLst>
              <a:ext uri="{FF2B5EF4-FFF2-40B4-BE49-F238E27FC236}">
                <a16:creationId xmlns:a16="http://schemas.microsoft.com/office/drawing/2014/main" id="{6AAD5ABC-EE82-46A3-9DCD-C0AA741C6570}"/>
              </a:ext>
            </a:extLst>
          </p:cNvPr>
          <p:cNvSpPr txBox="1"/>
          <p:nvPr/>
        </p:nvSpPr>
        <p:spPr>
          <a:xfrm>
            <a:off x="5762191" y="4234851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r>
              <a:rPr lang="en-US" altLang="zh-CN" sz="14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EncryptedHashInput</a:t>
            </a: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400" spc="28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EncryptedHashValue</a:t>
            </a:r>
            <a:r>
              <a:rPr lang="en-US" altLang="zh-CN" sz="14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password’ =&gt; yes or no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5">
            <a:extLst>
              <a:ext uri="{FF2B5EF4-FFF2-40B4-BE49-F238E27FC236}">
                <a16:creationId xmlns:a16="http://schemas.microsoft.com/office/drawing/2014/main" id="{11BDC666-5144-4369-8219-ACB373001255}"/>
              </a:ext>
            </a:extLst>
          </p:cNvPr>
          <p:cNvSpPr txBox="1"/>
          <p:nvPr/>
        </p:nvSpPr>
        <p:spPr>
          <a:xfrm>
            <a:off x="4976345" y="371252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口令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验证步骤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F15BD3-F4F6-4459-8BDF-DE4BA0C3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62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/>
              <a:t>安全性能简析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346795"/>
            <a:ext cx="10272409" cy="1534265"/>
          </a:xfrm>
        </p:spPr>
        <p:txBody>
          <a:bodyPr/>
          <a:lstStyle/>
          <a:p>
            <a:pPr algn="ctr" defTabSz="457200">
              <a:lnSpc>
                <a:spcPct val="125000"/>
              </a:lnSpc>
            </a:pPr>
            <a:r>
              <a:rPr lang="zh-CN" altLang="en-US" sz="18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编写并运行</a:t>
            </a:r>
            <a:r>
              <a:rPr lang="en-US" altLang="zh-CN" sz="18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8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验证安全性能 </a:t>
            </a: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75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python</a:t>
            </a:r>
            <a:r>
              <a:rPr lang="zh-CN" altLang="en-US" dirty="0"/>
              <a:t>验证</a:t>
            </a:r>
            <a:endParaRPr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92077F-4306-485B-8E6B-BA88062874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6727" y="2105041"/>
            <a:ext cx="9797720" cy="3244250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test.docx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，对其进行加密，口令为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&amp;1mt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获取参数如下：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97FA0-C9DB-41BE-BF3A-29FB5BDD5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D317B9-6C45-4DC1-871C-2C4582912DDA}"/>
              </a:ext>
            </a:extLst>
          </p:cNvPr>
          <p:cNvGrpSpPr/>
          <p:nvPr/>
        </p:nvGrpSpPr>
        <p:grpSpPr>
          <a:xfrm>
            <a:off x="892372" y="1699481"/>
            <a:ext cx="10406431" cy="4777444"/>
            <a:chOff x="892372" y="1699481"/>
            <a:chExt cx="10406431" cy="388461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EE86BEB9-5187-44B8-A7E0-0BDFF0385DD2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1D5810A9-7B29-4D56-BE9A-FEB6CD50EF31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半闭框 13">
            <a:extLst>
              <a:ext uri="{FF2B5EF4-FFF2-40B4-BE49-F238E27FC236}">
                <a16:creationId xmlns:a16="http://schemas.microsoft.com/office/drawing/2014/main" id="{3E40C135-4BEE-48AD-8FC0-63860866E93E}"/>
              </a:ext>
            </a:extLst>
          </p:cNvPr>
          <p:cNvSpPr/>
          <p:nvPr/>
        </p:nvSpPr>
        <p:spPr>
          <a:xfrm rot="10800000">
            <a:off x="10946910" y="6147909"/>
            <a:ext cx="351893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7BBDFC-FF1C-15B7-3F46-4C0CDB727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24" y="3202217"/>
            <a:ext cx="8230313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2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口令验证</a:t>
            </a:r>
            <a:endParaRPr lang="zh-CN" altLang="en-US" b="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D79F38-D56C-4F07-8CDC-5F057D424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9EF1415-1433-AD74-5B2E-F6BE2DFA44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3949511" cy="4286377"/>
          </a:xfrm>
        </p:spPr>
        <p:txBody>
          <a:bodyPr/>
          <a:lstStyle/>
          <a:p>
            <a:r>
              <a:rPr lang="zh-CN" altLang="en-US" sz="2000" dirty="0"/>
              <a:t>计算得到的 </a:t>
            </a:r>
            <a:r>
              <a:rPr lang="en-US" altLang="zh-CN" sz="2000" dirty="0" err="1"/>
              <a:t>HashResult</a:t>
            </a:r>
            <a:r>
              <a:rPr lang="en-US" altLang="zh-CN" sz="2000" dirty="0"/>
              <a:t> </a:t>
            </a:r>
            <a:r>
              <a:rPr lang="zh-CN" altLang="en-US" sz="2000" dirty="0"/>
              <a:t>和 </a:t>
            </a:r>
            <a:r>
              <a:rPr lang="en-US" altLang="zh-CN" sz="2000" dirty="0" err="1"/>
              <a:t>HashValue</a:t>
            </a:r>
            <a:r>
              <a:rPr lang="en-US" altLang="zh-CN" sz="2000" dirty="0"/>
              <a:t> </a:t>
            </a:r>
            <a:r>
              <a:rPr lang="zh-CN" altLang="en-US" sz="2000" dirty="0"/>
              <a:t>完全相同，意味着输入的 </a:t>
            </a:r>
            <a:r>
              <a:rPr lang="en-US" altLang="zh-CN" sz="2000" dirty="0" err="1"/>
              <a:t>passWord</a:t>
            </a:r>
            <a:r>
              <a:rPr lang="en-US" altLang="zh-CN" sz="2000" dirty="0"/>
              <a:t> </a:t>
            </a:r>
            <a:r>
              <a:rPr lang="zh-CN" altLang="en-US" sz="2000" dirty="0"/>
              <a:t>为正确口令</a:t>
            </a:r>
            <a:r>
              <a:rPr lang="en-US" altLang="zh-CN" sz="2000" dirty="0">
                <a:solidFill>
                  <a:srgbClr val="FF0000"/>
                </a:solidFill>
              </a:rPr>
              <a:t>&amp;1mt</a:t>
            </a:r>
            <a:r>
              <a:rPr lang="zh-CN" altLang="en-US" sz="2000" dirty="0"/>
              <a:t>时，口令验证通过。同时也表明前文中对 </a:t>
            </a:r>
            <a:r>
              <a:rPr lang="en-US" altLang="zh-CN" sz="2000" dirty="0" err="1"/>
              <a:t>Offce</a:t>
            </a:r>
            <a:r>
              <a:rPr lang="en-US" altLang="zh-CN" sz="2000" dirty="0"/>
              <a:t> 2019 </a:t>
            </a:r>
            <a:r>
              <a:rPr lang="zh-CN" altLang="en-US" sz="2000" dirty="0"/>
              <a:t>的口令验证机制的分析是正确的。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6EE6D2-B7D0-8DC0-A540-384A6F94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723" y="947415"/>
            <a:ext cx="5719462" cy="496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3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安全性能简析</a:t>
            </a:r>
            <a:endParaRPr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92077F-4306-485B-8E6B-BA88062874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6727" y="2105041"/>
            <a:ext cx="9797720" cy="3244250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考虑采用穷搜索攻击对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Office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的口令进行破解。假设口令可选字符集为</a:t>
            </a:r>
            <a:r>
              <a:rPr lang="en-US" altLang="zh-CN" sz="1600" b="0" dirty="0">
                <a:latin typeface="Consolas" panose="020B0609020204030204" pitchFamily="49" charset="0"/>
              </a:rPr>
              <a:t>ASCII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码中的全部可见字符（不含回车），那么字符集大小是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95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计算机性能参数为</a:t>
            </a:r>
            <a:r>
              <a:rPr lang="zh-CN" altLang="en-US" sz="1600" b="0" dirty="0">
                <a:latin typeface="Consolas" panose="020B0609020204030204" pitchFamily="49" charset="0"/>
              </a:rPr>
              <a:t>：</a:t>
            </a:r>
            <a:r>
              <a:rPr lang="en-US" altLang="zh-CN" sz="1600" b="0" dirty="0">
                <a:latin typeface="Consolas" panose="020B0609020204030204" pitchFamily="49" charset="0"/>
              </a:rPr>
              <a:t>Windows 11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家庭中文版，</a:t>
            </a:r>
            <a:r>
              <a:rPr lang="en-US" altLang="zh-CN" sz="1600" b="0" dirty="0">
                <a:latin typeface="Consolas" panose="020B0609020204030204" pitchFamily="49" charset="0"/>
              </a:rPr>
              <a:t>AMD Ryzen 7 6800H CPU @3.20 GHz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。根据</a:t>
            </a:r>
            <a:r>
              <a:rPr lang="en-US" altLang="zh-CN" sz="1600" b="0" dirty="0">
                <a:latin typeface="Consolas" panose="020B0609020204030204" pitchFamily="49" charset="0"/>
              </a:rPr>
              <a:t>python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程序的运行时间</a:t>
            </a:r>
            <a:r>
              <a:rPr lang="en-US" altLang="zh-CN" sz="1600" b="0" dirty="0">
                <a:latin typeface="Consolas" panose="020B0609020204030204" pitchFamily="49" charset="0"/>
              </a:rPr>
              <a:t>0.115302(s)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可知，每秒大约能搜索</a:t>
            </a:r>
            <a:r>
              <a:rPr lang="en-US" altLang="zh-CN" sz="1600" b="0" dirty="0">
                <a:latin typeface="Consolas" panose="020B0609020204030204" pitchFamily="49" charset="0"/>
              </a:rPr>
              <a:t>9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个口令。那么长度为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的口令需要穷</a:t>
            </a:r>
            <a:r>
              <a:rPr lang="zh-CN" altLang="en-US" sz="1600" b="0" dirty="0"/>
              <a:t>搜索的时间为</a:t>
            </a:r>
            <a:r>
              <a:rPr lang="en-US" altLang="zh-CN" sz="1600" b="0" dirty="0"/>
              <a:t>104.746</a:t>
            </a:r>
            <a:r>
              <a:rPr lang="zh-CN" altLang="en-US" sz="1600" b="0" dirty="0"/>
              <a:t>天。</a:t>
            </a:r>
            <a:endParaRPr lang="en-US" altLang="zh-CN" sz="1600" b="0" dirty="0"/>
          </a:p>
          <a:p>
            <a:pPr marL="0" indent="0" algn="just"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可以看出破解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位口令耗时很长，但尚属可破解范围内，若选用更长（≥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位）的口令，其安全性将大幅上升。</a:t>
            </a:r>
          </a:p>
          <a:p>
            <a:pPr marL="0" indent="0" algn="just">
              <a:buNone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以上分析基于穷搜索攻击，若能找到针对</a:t>
            </a:r>
            <a:r>
              <a:rPr lang="en-US" altLang="zh-CN" sz="1600" b="0" dirty="0">
                <a:latin typeface="Consolas" panose="020B0609020204030204" pitchFamily="49" charset="0"/>
              </a:rPr>
              <a:t>AES</a:t>
            </a:r>
            <a:r>
              <a:rPr lang="zh-CN" altLang="en-US" sz="1600" b="0" dirty="0">
                <a:latin typeface="Consolas" panose="020B0609020204030204" pitchFamily="49" charset="0"/>
              </a:rPr>
              <a:t>、</a:t>
            </a:r>
            <a:r>
              <a:rPr lang="en-US" altLang="zh-CN" sz="1600" b="0" dirty="0">
                <a:latin typeface="Consolas" panose="020B0609020204030204" pitchFamily="49" charset="0"/>
              </a:rPr>
              <a:t>SHA512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的快速攻击手段，那么</a:t>
            </a:r>
            <a:r>
              <a:rPr lang="en-US" altLang="zh-CN" sz="1600" b="0" dirty="0">
                <a:latin typeface="Consolas" panose="020B0609020204030204" pitchFamily="49" charset="0"/>
              </a:rPr>
              <a:t>Office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的安全性将不再得到保证。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97FA0-C9DB-41BE-BF3A-29FB5BDD5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D317B9-6C45-4DC1-871C-2C4582912DDA}"/>
              </a:ext>
            </a:extLst>
          </p:cNvPr>
          <p:cNvGrpSpPr/>
          <p:nvPr/>
        </p:nvGrpSpPr>
        <p:grpSpPr>
          <a:xfrm>
            <a:off x="892372" y="1699481"/>
            <a:ext cx="10406431" cy="3884614"/>
            <a:chOff x="892372" y="1699481"/>
            <a:chExt cx="10406431" cy="388461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EE86BEB9-5187-44B8-A7E0-0BDFF0385DD2}"/>
                </a:ext>
              </a:extLst>
            </p:cNvPr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1D5810A9-7B29-4D56-BE9A-FEB6CD50EF31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半闭框 13">
            <a:extLst>
              <a:ext uri="{FF2B5EF4-FFF2-40B4-BE49-F238E27FC236}">
                <a16:creationId xmlns:a16="http://schemas.microsoft.com/office/drawing/2014/main" id="{3E40C135-4BEE-48AD-8FC0-63860866E93E}"/>
              </a:ext>
            </a:extLst>
          </p:cNvPr>
          <p:cNvSpPr/>
          <p:nvPr/>
        </p:nvSpPr>
        <p:spPr>
          <a:xfrm rot="10800000">
            <a:off x="10955163" y="5261886"/>
            <a:ext cx="351893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18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542EF4-2CD2-414F-BB8A-5F063B6691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感谢您的关注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91072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382273"/>
            <a:ext cx="10272409" cy="724770"/>
          </a:xfrm>
        </p:spPr>
        <p:txBody>
          <a:bodyPr/>
          <a:lstStyle/>
          <a:p>
            <a:r>
              <a:rPr lang="zh-CN" altLang="en-US" dirty="0"/>
              <a:t>相关概念介绍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346795"/>
            <a:ext cx="10272409" cy="1534265"/>
          </a:xfrm>
        </p:spPr>
        <p:txBody>
          <a:bodyPr/>
          <a:lstStyle/>
          <a:p>
            <a:pPr algn="ctr" defTabSz="457200">
              <a:lnSpc>
                <a:spcPct val="125000"/>
              </a:lnSpc>
            </a:pPr>
            <a:r>
              <a:rPr lang="en-US" altLang="zh-CN" sz="1800" spc="28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Unicode(UTF-8), Base64, SHA-512, AES-256(CBC)</a:t>
            </a:r>
            <a:endParaRPr lang="zh-CN" altLang="en-US" sz="10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image 302">
            <a:extLst>
              <a:ext uri="{FF2B5EF4-FFF2-40B4-BE49-F238E27FC236}">
                <a16:creationId xmlns:a16="http://schemas.microsoft.com/office/drawing/2014/main" id="{24E1FA8E-1844-4960-BD42-7E69B045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11763" y="1376354"/>
            <a:ext cx="1768475" cy="1768475"/>
          </a:xfrm>
          <a:prstGeom prst="rect">
            <a:avLst/>
          </a:prstGeom>
        </p:spPr>
      </p:pic>
      <p:sp>
        <p:nvSpPr>
          <p:cNvPr id="7" name="Object 305">
            <a:extLst>
              <a:ext uri="{FF2B5EF4-FFF2-40B4-BE49-F238E27FC236}">
                <a16:creationId xmlns:a16="http://schemas.microsoft.com/office/drawing/2014/main" id="{2E20917B-CE14-419D-87CB-57B7816D62CB}"/>
              </a:ext>
            </a:extLst>
          </p:cNvPr>
          <p:cNvSpPr txBox="1"/>
          <p:nvPr/>
        </p:nvSpPr>
        <p:spPr>
          <a:xfrm>
            <a:off x="5254625" y="1803391"/>
            <a:ext cx="1682750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/>
            <a:r>
              <a:rPr lang="en-US" altLang="zh-CN" sz="6000" b="1" spc="-123" dirty="0">
                <a:solidFill>
                  <a:srgbClr val="175F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00" b="1" dirty="0">
              <a:solidFill>
                <a:srgbClr val="175F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6760EA-2961-4276-A8B1-F1E1064C5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:p14="http://schemas.microsoft.com/office/powerpoint/2010/main" xmlns:a16="http://schemas.microsoft.com/office/drawing/2014/main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Unicode</a:t>
            </a:r>
            <a:r>
              <a:rPr lang="zh-CN" altLang="en-US" dirty="0"/>
              <a:t>的概念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000" b="0" dirty="0"/>
              <a:t>Unicode</a:t>
            </a:r>
            <a:r>
              <a:rPr lang="zh-CN" altLang="en-US" sz="2000" b="0" dirty="0"/>
              <a:t>（统一码）是国际组织制定的旨在容纳全球所有字符的编码方案，包括字符集、编码方案等，它为每种语言中的每个字符设定了统一且唯一的二进制编码，以满足跨语言、跨平台的要求。</a:t>
            </a:r>
            <a:endParaRPr lang="en-US" altLang="zh-CN" sz="2000" b="0" dirty="0"/>
          </a:p>
          <a:p>
            <a:r>
              <a:rPr lang="zh-CN" altLang="en-US" sz="2000" b="0" dirty="0"/>
              <a:t>统一码用数字</a:t>
            </a:r>
            <a:r>
              <a:rPr lang="en-US" altLang="zh-CN" sz="2000" b="0" dirty="0"/>
              <a:t>0x000000-0x10FFFF</a:t>
            </a:r>
            <a:r>
              <a:rPr lang="zh-CN" altLang="en-US" sz="2000" b="0" dirty="0"/>
              <a:t>来映射世界上所有的文字和符号，最多可以容纳</a:t>
            </a:r>
            <a:r>
              <a:rPr lang="en-US" altLang="zh-CN" sz="2000" b="0" dirty="0"/>
              <a:t>1114112</a:t>
            </a:r>
            <a:r>
              <a:rPr lang="zh-CN" altLang="en-US" sz="2000" b="0" dirty="0"/>
              <a:t>个字符。</a:t>
            </a:r>
          </a:p>
          <a:p>
            <a:endParaRPr lang="zh-CN" altLang="en-US" sz="20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014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Unicode</a:t>
            </a:r>
            <a:r>
              <a:rPr lang="zh-CN" altLang="en-US" dirty="0"/>
              <a:t>编码模型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b="0" dirty="0"/>
              <a:t>Unicode</a:t>
            </a:r>
            <a:r>
              <a:rPr lang="zh-CN" altLang="en-US" sz="2000" b="0" dirty="0"/>
              <a:t>编码可分为如下五个层次：</a:t>
            </a:r>
            <a:endParaRPr lang="en-US" altLang="zh-CN" sz="2000" b="0" dirty="0"/>
          </a:p>
          <a:p>
            <a:pPr marL="0" indent="0">
              <a:buNone/>
            </a:pPr>
            <a:endParaRPr lang="zh-CN" altLang="en-US" sz="20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5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69975" y="2393496"/>
          <a:ext cx="10064750" cy="26822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层次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层次名称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作用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最终结果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第一层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抽象字符表</a:t>
                      </a:r>
                      <a:r>
                        <a:rPr lang="en-US" altLang="zh-CN" sz="2000" dirty="0"/>
                        <a:t>ACR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确定支持哪些字符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第二层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编号字符集</a:t>
                      </a:r>
                      <a:r>
                        <a:rPr lang="en-US" altLang="zh-CN" sz="2000" dirty="0"/>
                        <a:t>CSS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将字符编号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Unicode</a:t>
                      </a:r>
                      <a:r>
                        <a:rPr lang="zh-CN" altLang="en-US" sz="2000" dirty="0"/>
                        <a:t>字符集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第三层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字符编码方式</a:t>
                      </a:r>
                      <a:r>
                        <a:rPr lang="en-US" altLang="zh-CN" sz="2000" dirty="0"/>
                        <a:t>CEF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将字符逻辑编码（已是二进制）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码元序列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第四层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字符编码方案</a:t>
                      </a:r>
                      <a:r>
                        <a:rPr lang="en-US" altLang="zh-CN" sz="2000" dirty="0"/>
                        <a:t>CES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将码元序列物理编码（主要是确定字节序）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字节序列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第五层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传输编码语法</a:t>
                      </a:r>
                      <a:r>
                        <a:rPr lang="en-US" altLang="zh-CN" sz="2000" dirty="0"/>
                        <a:t>TES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进一步编码以适于传输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0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UTF-8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000" b="0" dirty="0"/>
              <a:t>UTF-8</a:t>
            </a:r>
            <a:r>
              <a:rPr lang="zh-CN" altLang="en-US" sz="2000" b="0" dirty="0"/>
              <a:t>是一种针对</a:t>
            </a:r>
            <a:r>
              <a:rPr lang="en-US" altLang="zh-CN" sz="2000" b="0" dirty="0"/>
              <a:t>Unicode</a:t>
            </a:r>
            <a:r>
              <a:rPr lang="zh-CN" altLang="en-US" sz="2000" b="0" dirty="0"/>
              <a:t>的可变长度字符编码，是一种前缀码，使用一至四个字节对</a:t>
            </a:r>
            <a:r>
              <a:rPr lang="en-US" altLang="zh-CN" sz="2000" b="0" dirty="0"/>
              <a:t>Unicode</a:t>
            </a:r>
            <a:r>
              <a:rPr lang="zh-CN" altLang="en-US" sz="2000" b="0" dirty="0"/>
              <a:t>字符集中的所有有效编码点进行编码。</a:t>
            </a:r>
            <a:endParaRPr lang="en-US" altLang="zh-CN" sz="2000" b="0" dirty="0"/>
          </a:p>
          <a:p>
            <a:r>
              <a:rPr lang="en-US" altLang="zh-CN" sz="2000" b="0" dirty="0"/>
              <a:t>UTF-8</a:t>
            </a:r>
            <a:r>
              <a:rPr lang="zh-CN" altLang="en-US" sz="2000" b="0" dirty="0"/>
              <a:t>的编码规则为：</a:t>
            </a:r>
            <a:endParaRPr lang="en-US" altLang="zh-CN" sz="2000" b="0" dirty="0"/>
          </a:p>
          <a:p>
            <a:pPr marL="0" indent="457200">
              <a:buNone/>
            </a:pPr>
            <a:r>
              <a:rPr lang="zh-CN" altLang="en-US" sz="2000" b="0" dirty="0"/>
              <a:t>对于单个字节的字符，第一位设为</a:t>
            </a:r>
            <a:r>
              <a:rPr lang="en-US" altLang="zh-CN" sz="2000" b="0" dirty="0"/>
              <a:t>0</a:t>
            </a:r>
            <a:r>
              <a:rPr lang="zh-CN" altLang="en-US" sz="2000" b="0" dirty="0"/>
              <a:t>，后面的</a:t>
            </a:r>
            <a:r>
              <a:rPr lang="en-US" altLang="zh-CN" sz="2000" b="0" dirty="0"/>
              <a:t>7</a:t>
            </a:r>
            <a:r>
              <a:rPr lang="zh-CN" altLang="en-US" sz="2000" b="0" dirty="0"/>
              <a:t>位对应这个字符的</a:t>
            </a:r>
            <a:r>
              <a:rPr lang="en-US" altLang="zh-CN" sz="2000" b="0" dirty="0"/>
              <a:t>Unicode</a:t>
            </a:r>
            <a:r>
              <a:rPr lang="zh-CN" altLang="en-US" sz="2000" b="0" dirty="0"/>
              <a:t>码点；</a:t>
            </a:r>
            <a:endParaRPr lang="en-US" altLang="zh-CN" sz="2000" b="0" dirty="0"/>
          </a:p>
          <a:p>
            <a:pPr marL="0" indent="457200">
              <a:buNone/>
            </a:pPr>
            <a:r>
              <a:rPr lang="zh-CN" altLang="en-US" sz="2000" b="0" dirty="0"/>
              <a:t>对于需要使用</a:t>
            </a:r>
            <a:r>
              <a:rPr lang="en-US" altLang="zh-CN" sz="2000" b="0" dirty="0"/>
              <a:t>N</a:t>
            </a:r>
            <a:r>
              <a:rPr lang="zh-CN" altLang="en-US" sz="2000" b="0" dirty="0"/>
              <a:t>个字节来表示的字符（</a:t>
            </a:r>
            <a:r>
              <a:rPr lang="en-US" altLang="zh-CN" sz="2000" b="0" dirty="0"/>
              <a:t>N&gt;1</a:t>
            </a:r>
            <a:r>
              <a:rPr lang="zh-CN" altLang="en-US" sz="2000" b="0" dirty="0"/>
              <a:t>），第一个字节的前</a:t>
            </a:r>
            <a:r>
              <a:rPr lang="en-US" altLang="zh-CN" sz="2000" b="0" dirty="0"/>
              <a:t>N</a:t>
            </a:r>
            <a:r>
              <a:rPr lang="zh-CN" altLang="en-US" sz="2000" b="0" dirty="0"/>
              <a:t>位都设为</a:t>
            </a:r>
            <a:r>
              <a:rPr lang="en-US" altLang="zh-CN" sz="2000" b="0" dirty="0"/>
              <a:t>1</a:t>
            </a:r>
            <a:r>
              <a:rPr lang="zh-CN" altLang="en-US" sz="2000" b="0" dirty="0"/>
              <a:t>，第</a:t>
            </a:r>
            <a:r>
              <a:rPr lang="en-US" altLang="zh-CN" sz="2000" b="0" dirty="0"/>
              <a:t>N+1</a:t>
            </a:r>
            <a:r>
              <a:rPr lang="zh-CN" altLang="en-US" sz="2000" b="0" dirty="0"/>
              <a:t>位设为</a:t>
            </a:r>
            <a:r>
              <a:rPr lang="en-US" altLang="zh-CN" sz="2000" b="0" dirty="0"/>
              <a:t>0</a:t>
            </a:r>
            <a:r>
              <a:rPr lang="zh-CN" altLang="en-US" sz="2000" b="0" dirty="0"/>
              <a:t>，剩余的</a:t>
            </a:r>
            <a:r>
              <a:rPr lang="en-US" altLang="zh-CN" sz="2000" b="0" dirty="0"/>
              <a:t>N-1</a:t>
            </a:r>
            <a:r>
              <a:rPr lang="zh-CN" altLang="en-US" sz="2000" b="0" dirty="0"/>
              <a:t>个字节的前两位都设位</a:t>
            </a:r>
            <a:r>
              <a:rPr lang="en-US" altLang="zh-CN" sz="2000" b="0" dirty="0"/>
              <a:t>10</a:t>
            </a:r>
            <a:r>
              <a:rPr lang="zh-CN" altLang="en-US" sz="2000" b="0" dirty="0"/>
              <a:t>，剩下的二进制位则使用这个字符的</a:t>
            </a:r>
            <a:r>
              <a:rPr lang="en-US" altLang="zh-CN" sz="2000" b="0" dirty="0"/>
              <a:t>Unicode</a:t>
            </a:r>
            <a:r>
              <a:rPr lang="zh-CN" altLang="en-US" sz="2000" b="0" dirty="0"/>
              <a:t>码点来填充。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DB69D4-2A3D-14CF-8FB5-3759FE75A3F4}"/>
              </a:ext>
            </a:extLst>
          </p:cNvPr>
          <p:cNvSpPr txBox="1"/>
          <p:nvPr/>
        </p:nvSpPr>
        <p:spPr>
          <a:xfrm>
            <a:off x="1735527" y="5554144"/>
            <a:ext cx="8963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0x4e2d = </a:t>
            </a:r>
            <a:r>
              <a:rPr lang="en-US" altLang="zh-CN" sz="2400" dirty="0">
                <a:solidFill>
                  <a:srgbClr val="00B0F0"/>
                </a:solidFill>
              </a:rPr>
              <a:t>0100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1110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B050"/>
                </a:solidFill>
              </a:rPr>
              <a:t>00</a:t>
            </a:r>
            <a:r>
              <a:rPr lang="en-US" altLang="zh-CN" sz="2400" dirty="0">
                <a:solidFill>
                  <a:srgbClr val="FF0000"/>
                </a:solidFill>
              </a:rPr>
              <a:t>10 1101 </a:t>
            </a:r>
            <a:r>
              <a:rPr lang="en-US" altLang="zh-CN" sz="2400" dirty="0"/>
              <a:t>=&gt; 1110</a:t>
            </a:r>
            <a:r>
              <a:rPr lang="en-US" altLang="zh-CN" sz="2400" dirty="0">
                <a:solidFill>
                  <a:srgbClr val="00B0F0"/>
                </a:solidFill>
              </a:rPr>
              <a:t>xxxx</a:t>
            </a:r>
            <a:r>
              <a:rPr lang="en-US" altLang="zh-CN" sz="2400" dirty="0"/>
              <a:t> 10</a:t>
            </a:r>
            <a:r>
              <a:rPr lang="en-US" altLang="zh-CN" sz="2400" dirty="0">
                <a:solidFill>
                  <a:srgbClr val="00B050"/>
                </a:solidFill>
              </a:rPr>
              <a:t>xxxxxx</a:t>
            </a:r>
            <a:r>
              <a:rPr lang="en-US" altLang="zh-CN" sz="2400" dirty="0"/>
              <a:t> </a:t>
            </a:r>
            <a:r>
              <a:rPr lang="en-US" altLang="zh-CN" sz="2400" dirty="0" err="1"/>
              <a:t>10</a:t>
            </a:r>
            <a:r>
              <a:rPr lang="en-US" altLang="zh-CN" sz="2400" dirty="0" err="1">
                <a:solidFill>
                  <a:srgbClr val="FF0000"/>
                </a:solidFill>
              </a:rPr>
              <a:t>xxxxxx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8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UTF-8</a:t>
            </a:r>
            <a:r>
              <a:rPr lang="zh-CN" altLang="en-US" dirty="0"/>
              <a:t>编码实例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zh-CN" altLang="en-US" sz="2000" b="0" dirty="0"/>
              <a:t>以汉字“汉”为例：</a:t>
            </a:r>
          </a:p>
          <a:p>
            <a:pPr marL="0" indent="457200">
              <a:buNone/>
            </a:pPr>
            <a:r>
              <a:rPr lang="zh-CN" altLang="en-US" sz="2000" b="0" dirty="0"/>
              <a:t>“汉”的码点是</a:t>
            </a:r>
            <a:r>
              <a:rPr lang="en-US" altLang="zh-CN" sz="2000" b="0" dirty="0"/>
              <a:t>0x006c49</a:t>
            </a:r>
            <a:r>
              <a:rPr lang="zh-CN" altLang="en-US" sz="2000" b="0" dirty="0"/>
              <a:t>（</a:t>
            </a:r>
            <a:r>
              <a:rPr lang="en-US" altLang="zh-CN" sz="2000" b="0" dirty="0"/>
              <a:t>0110 1100 0100 1001</a:t>
            </a:r>
            <a:r>
              <a:rPr lang="zh-CN" altLang="en-US" sz="2000" b="0" dirty="0"/>
              <a:t>）在对照表中位于第三行的范围，其格式为</a:t>
            </a:r>
            <a:r>
              <a:rPr lang="en-US" altLang="zh-CN" sz="2000" b="0" dirty="0"/>
              <a:t>1110xxxx 10xxxxxx </a:t>
            </a:r>
            <a:r>
              <a:rPr lang="en-US" altLang="zh-CN" sz="2000" b="0" dirty="0" err="1"/>
              <a:t>10xxxxxx</a:t>
            </a:r>
            <a:r>
              <a:rPr lang="zh-CN" altLang="en-US" sz="2000" b="0" dirty="0"/>
              <a:t>，占</a:t>
            </a:r>
            <a:r>
              <a:rPr lang="en-US" altLang="zh-CN" sz="2000" b="0" dirty="0"/>
              <a:t>3</a:t>
            </a:r>
            <a:r>
              <a:rPr lang="zh-CN" altLang="en-US" sz="2000" b="0" dirty="0"/>
              <a:t>个字节。从“汉”的二进制数最后一位开始，从后向前依次填充对应格式中的 </a:t>
            </a:r>
            <a:r>
              <a:rPr lang="en-US" altLang="zh-CN" sz="2000" b="0" dirty="0"/>
              <a:t>x</a:t>
            </a:r>
            <a:r>
              <a:rPr lang="zh-CN" altLang="en-US" sz="2000" b="0" dirty="0"/>
              <a:t>，多出的 </a:t>
            </a:r>
            <a:r>
              <a:rPr lang="en-US" altLang="zh-CN" sz="2000" b="0" dirty="0"/>
              <a:t>x </a:t>
            </a:r>
            <a:r>
              <a:rPr lang="zh-CN" altLang="en-US" sz="2000" b="0" dirty="0"/>
              <a:t>用 </a:t>
            </a:r>
            <a:r>
              <a:rPr lang="en-US" altLang="zh-CN" sz="2000" b="0" dirty="0"/>
              <a:t>0 </a:t>
            </a:r>
            <a:r>
              <a:rPr lang="zh-CN" altLang="en-US" sz="2000" b="0" dirty="0"/>
              <a:t>补上，得到了“汉”的</a:t>
            </a:r>
            <a:r>
              <a:rPr lang="en-US" altLang="zh-CN" sz="2000" b="0" dirty="0"/>
              <a:t>UTF-8</a:t>
            </a:r>
            <a:r>
              <a:rPr lang="zh-CN" altLang="en-US" sz="2000" b="0" dirty="0"/>
              <a:t>编码为</a:t>
            </a:r>
            <a:r>
              <a:rPr lang="en-US" altLang="zh-CN" sz="2000" b="0" dirty="0"/>
              <a:t>11100110 10110001 10001001</a:t>
            </a:r>
            <a:r>
              <a:rPr lang="zh-CN" altLang="en-US" sz="2000" b="0" dirty="0"/>
              <a:t>，转换成十六进制就是</a:t>
            </a:r>
            <a:r>
              <a:rPr lang="en-US" altLang="zh-CN" sz="2000" b="0" dirty="0"/>
              <a:t>0xE6 0xB7 0x89</a:t>
            </a:r>
            <a:r>
              <a:rPr lang="zh-CN" altLang="en-US" sz="2000" b="0" dirty="0"/>
              <a:t>。</a:t>
            </a:r>
          </a:p>
          <a:p>
            <a:pPr marL="0" indent="0">
              <a:buNone/>
            </a:pPr>
            <a:endParaRPr lang="zh-CN" altLang="en-US" sz="20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771" y="4043200"/>
            <a:ext cx="9706007" cy="230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5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UTF-16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000" b="0" dirty="0"/>
              <a:t>Office</a:t>
            </a:r>
            <a:r>
              <a:rPr lang="zh-CN" altLang="en-US" sz="2000" b="0" dirty="0"/>
              <a:t>软件实际使用的是</a:t>
            </a:r>
            <a:r>
              <a:rPr lang="en-US" altLang="zh-CN" sz="2000" b="0" dirty="0"/>
              <a:t>UTF-16LE</a:t>
            </a:r>
            <a:r>
              <a:rPr lang="zh-CN" altLang="en-US" sz="2000" b="0" dirty="0"/>
              <a:t>方案编码，其与</a:t>
            </a:r>
            <a:r>
              <a:rPr lang="en-US" altLang="zh-CN" sz="2000" b="0" dirty="0"/>
              <a:t>UTF-8</a:t>
            </a:r>
            <a:r>
              <a:rPr lang="zh-CN" altLang="en-US" sz="2000" b="0" dirty="0"/>
              <a:t>的区别在于：</a:t>
            </a:r>
            <a:endParaRPr lang="en-US" altLang="zh-CN" sz="2000" b="0" dirty="0"/>
          </a:p>
          <a:p>
            <a:pPr marL="0" indent="457200">
              <a:buNone/>
            </a:pPr>
            <a:r>
              <a:rPr lang="zh-CN" altLang="en-US" sz="2000" b="0" dirty="0"/>
              <a:t>统一采用两个字节存储一个字符，代理机制使用</a:t>
            </a:r>
            <a:r>
              <a:rPr lang="en-US" altLang="zh-CN" sz="2000" b="0" dirty="0"/>
              <a:t>4</a:t>
            </a:r>
            <a:r>
              <a:rPr lang="zh-CN" altLang="en-US" sz="2000" b="0" dirty="0"/>
              <a:t>个字节来表示增补平面中的码点；</a:t>
            </a:r>
            <a:endParaRPr lang="en-US" altLang="zh-CN" sz="2000" b="0" dirty="0"/>
          </a:p>
          <a:p>
            <a:pPr marL="0" indent="457200">
              <a:buNone/>
            </a:pPr>
            <a:r>
              <a:rPr lang="zh-CN" altLang="en-US" sz="2000" b="0" dirty="0"/>
              <a:t>编码规则有区别；</a:t>
            </a:r>
            <a:endParaRPr lang="en-US" altLang="zh-CN" sz="2000" b="0" dirty="0"/>
          </a:p>
          <a:p>
            <a:pPr marL="0" indent="457200">
              <a:buNone/>
            </a:pPr>
            <a:r>
              <a:rPr lang="zh-CN" altLang="en-US" sz="2000" b="0" dirty="0"/>
              <a:t>存在字节序问题：</a:t>
            </a:r>
            <a:r>
              <a:rPr lang="en-US" altLang="zh-CN" sz="2000" b="0" dirty="0"/>
              <a:t>UTF-16LE</a:t>
            </a:r>
            <a:r>
              <a:rPr lang="zh-CN" altLang="en-US" sz="2000" b="0" dirty="0"/>
              <a:t>为小端序字节序，低位字节排在高位字节的前面。</a:t>
            </a:r>
            <a:endParaRPr lang="en-US" altLang="zh-CN" sz="2000" b="0" dirty="0"/>
          </a:p>
          <a:p>
            <a:pPr marL="0" indent="457200">
              <a:buNone/>
            </a:pPr>
            <a:endParaRPr lang="zh-CN" altLang="en-US" sz="20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76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Base64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2000" b="0" dirty="0">
                <a:latin typeface="+mn-ea"/>
              </a:rPr>
              <a:t>Base64</a:t>
            </a:r>
            <a:r>
              <a:rPr lang="zh-CN" altLang="en-US" sz="2000" b="0" dirty="0">
                <a:latin typeface="+mn-ea"/>
              </a:rPr>
              <a:t>是一种基于</a:t>
            </a:r>
            <a:r>
              <a:rPr lang="en-US" altLang="zh-CN" sz="2000" b="0" dirty="0">
                <a:latin typeface="+mn-ea"/>
              </a:rPr>
              <a:t>64</a:t>
            </a:r>
            <a:r>
              <a:rPr lang="zh-CN" altLang="en-US" sz="2000" b="0" dirty="0">
                <a:latin typeface="+mn-ea"/>
              </a:rPr>
              <a:t>个可打印字符来表示二进制数据的表示方法，由于</a:t>
            </a:r>
            <a:r>
              <a:rPr lang="en-US" altLang="zh-CN" sz="2000" b="0" dirty="0">
                <a:latin typeface="+mn-ea"/>
              </a:rPr>
              <a:t>2^6=64</a:t>
            </a:r>
            <a:r>
              <a:rPr lang="zh-CN" altLang="en-US" sz="2000" b="0" dirty="0">
                <a:latin typeface="+mn-ea"/>
              </a:rPr>
              <a:t>，所以每</a:t>
            </a:r>
            <a:r>
              <a:rPr lang="en-US" altLang="zh-CN" sz="2000" b="0" dirty="0">
                <a:latin typeface="+mn-ea"/>
              </a:rPr>
              <a:t>6</a:t>
            </a:r>
            <a:r>
              <a:rPr lang="zh-CN" altLang="en-US" sz="2000" b="0" dirty="0">
                <a:latin typeface="+mn-ea"/>
              </a:rPr>
              <a:t>个比特为一个单元，对应到某个可打印字符。</a:t>
            </a:r>
            <a:r>
              <a:rPr lang="en-US" altLang="zh-CN" sz="2000" b="0" dirty="0">
                <a:latin typeface="+mn-ea"/>
              </a:rPr>
              <a:t>Base64</a:t>
            </a:r>
            <a:r>
              <a:rPr lang="zh-CN" altLang="en-US" sz="2000" b="0" dirty="0">
                <a:latin typeface="+mn-ea"/>
              </a:rPr>
              <a:t>常用于在通常处理文本数据的场合，表示、传输和存储一些二进制数据。</a:t>
            </a:r>
            <a:endParaRPr lang="en-US" altLang="zh-CN" sz="2000" b="0" dirty="0">
              <a:latin typeface="+mn-ea"/>
            </a:endParaRPr>
          </a:p>
          <a:p>
            <a:r>
              <a:rPr lang="en-US" altLang="zh-CN" sz="2000" b="0" dirty="0">
                <a:latin typeface="+mn-ea"/>
              </a:rPr>
              <a:t>Base64</a:t>
            </a:r>
            <a:r>
              <a:rPr lang="zh-CN" altLang="en-US" sz="2000" b="0" dirty="0">
                <a:latin typeface="+mn-ea"/>
              </a:rPr>
              <a:t>编码要求把</a:t>
            </a:r>
            <a:r>
              <a:rPr lang="en-US" altLang="zh-CN" sz="2000" b="0" dirty="0">
                <a:latin typeface="+mn-ea"/>
              </a:rPr>
              <a:t>3</a:t>
            </a:r>
            <a:r>
              <a:rPr lang="zh-CN" altLang="en-US" sz="2000" b="0" dirty="0">
                <a:latin typeface="+mn-ea"/>
              </a:rPr>
              <a:t>个</a:t>
            </a:r>
            <a:r>
              <a:rPr lang="en-US" altLang="zh-CN" sz="2000" b="0" dirty="0">
                <a:latin typeface="+mn-ea"/>
              </a:rPr>
              <a:t>8</a:t>
            </a:r>
            <a:r>
              <a:rPr lang="zh-CN" altLang="en-US" sz="2000" b="0" dirty="0">
                <a:latin typeface="+mn-ea"/>
              </a:rPr>
              <a:t>位字节转化为</a:t>
            </a:r>
            <a:r>
              <a:rPr lang="en-US" altLang="zh-CN" sz="2000" b="0" dirty="0">
                <a:latin typeface="+mn-ea"/>
              </a:rPr>
              <a:t>4</a:t>
            </a:r>
            <a:r>
              <a:rPr lang="zh-CN" altLang="en-US" sz="2000" b="0" dirty="0">
                <a:latin typeface="+mn-ea"/>
              </a:rPr>
              <a:t>个</a:t>
            </a:r>
            <a:r>
              <a:rPr lang="en-US" altLang="zh-CN" sz="2000" b="0" dirty="0">
                <a:latin typeface="+mn-ea"/>
              </a:rPr>
              <a:t>6</a:t>
            </a:r>
            <a:r>
              <a:rPr lang="zh-CN" altLang="en-US" sz="2000" b="0" dirty="0">
                <a:latin typeface="+mn-ea"/>
              </a:rPr>
              <a:t>位的字节（</a:t>
            </a:r>
            <a:r>
              <a:rPr lang="en-US" altLang="zh-CN" sz="2000" b="0" dirty="0">
                <a:latin typeface="+mn-ea"/>
              </a:rPr>
              <a:t>3×8=4×6=24</a:t>
            </a:r>
            <a:r>
              <a:rPr lang="zh-CN" altLang="en-US" sz="2000" b="0" dirty="0">
                <a:latin typeface="+mn-ea"/>
              </a:rPr>
              <a:t>）</a:t>
            </a:r>
            <a:r>
              <a:rPr lang="en-US" altLang="zh-CN" sz="2000" b="0" dirty="0">
                <a:latin typeface="+mn-ea"/>
              </a:rPr>
              <a:t>,</a:t>
            </a:r>
            <a:r>
              <a:rPr lang="zh-CN" altLang="en-US" sz="2000" b="0" dirty="0">
                <a:latin typeface="+mn-ea"/>
              </a:rPr>
              <a:t>如果剩下的字符不足</a:t>
            </a:r>
            <a:r>
              <a:rPr lang="en-US" altLang="zh-CN" sz="2000" b="0" dirty="0">
                <a:latin typeface="+mn-ea"/>
              </a:rPr>
              <a:t>3</a:t>
            </a:r>
            <a:r>
              <a:rPr lang="zh-CN" altLang="en-US" sz="2000" b="0" dirty="0">
                <a:latin typeface="+mn-ea"/>
              </a:rPr>
              <a:t>个字节，则用</a:t>
            </a:r>
            <a:r>
              <a:rPr lang="en-US" altLang="zh-CN" sz="2000" b="0" dirty="0">
                <a:latin typeface="+mn-ea"/>
              </a:rPr>
              <a:t>0</a:t>
            </a:r>
            <a:r>
              <a:rPr lang="zh-CN" altLang="en-US" sz="2000" b="0" dirty="0">
                <a:latin typeface="+mn-ea"/>
              </a:rPr>
              <a:t>填充至整数字节数，再用</a:t>
            </a:r>
            <a:r>
              <a:rPr lang="en-US" altLang="zh-CN" sz="2000" b="0" dirty="0">
                <a:latin typeface="+mn-ea"/>
              </a:rPr>
              <a:t>=</a:t>
            </a:r>
            <a:r>
              <a:rPr lang="zh-CN" altLang="en-US" sz="2000" b="0" dirty="0">
                <a:latin typeface="+mn-ea"/>
              </a:rPr>
              <a:t>号补满</a:t>
            </a:r>
            <a:r>
              <a:rPr lang="en-US" altLang="zh-CN" sz="2000" b="0" dirty="0">
                <a:latin typeface="+mn-ea"/>
              </a:rPr>
              <a:t>4</a:t>
            </a:r>
            <a:r>
              <a:rPr lang="zh-CN" altLang="en-US" sz="2000" b="0" dirty="0">
                <a:latin typeface="+mn-ea"/>
              </a:rPr>
              <a:t>个</a:t>
            </a:r>
            <a:r>
              <a:rPr lang="en-US" altLang="zh-CN" sz="2000" b="0" dirty="0">
                <a:latin typeface="+mn-ea"/>
              </a:rPr>
              <a:t>6</a:t>
            </a:r>
            <a:r>
              <a:rPr lang="zh-CN" altLang="en-US" sz="2000" b="0" dirty="0">
                <a:latin typeface="+mn-ea"/>
              </a:rPr>
              <a:t>位字节。因此编码后输出的文本末尾可能会出现</a:t>
            </a:r>
            <a:r>
              <a:rPr lang="en-US" altLang="zh-CN" sz="2000" b="0" dirty="0">
                <a:latin typeface="+mn-ea"/>
              </a:rPr>
              <a:t>1</a:t>
            </a:r>
            <a:r>
              <a:rPr lang="zh-CN" altLang="en-US" sz="2000" b="0" dirty="0">
                <a:latin typeface="+mn-ea"/>
              </a:rPr>
              <a:t>或</a:t>
            </a:r>
            <a:r>
              <a:rPr lang="en-US" altLang="zh-CN" sz="2000" b="0" dirty="0">
                <a:latin typeface="+mn-ea"/>
              </a:rPr>
              <a:t>2</a:t>
            </a:r>
            <a:r>
              <a:rPr lang="zh-CN" altLang="en-US" sz="2000" b="0" dirty="0">
                <a:latin typeface="+mn-ea"/>
              </a:rPr>
              <a:t>个“</a:t>
            </a:r>
            <a:r>
              <a:rPr lang="en-US" altLang="zh-CN" sz="2000" b="0" dirty="0">
                <a:latin typeface="+mn-ea"/>
              </a:rPr>
              <a:t>=</a:t>
            </a:r>
            <a:r>
              <a:rPr lang="zh-CN" altLang="en-US" sz="2000" b="0" dirty="0">
                <a:latin typeface="+mn-ea"/>
              </a:rPr>
              <a:t>”。</a:t>
            </a:r>
          </a:p>
          <a:p>
            <a:r>
              <a:rPr lang="zh-CN" altLang="en-US" sz="2000" b="0" dirty="0">
                <a:latin typeface="+mn-ea"/>
              </a:rPr>
              <a:t>为了保证所输出的编码位可读字符，</a:t>
            </a:r>
            <a:r>
              <a:rPr lang="en-US" altLang="zh-CN" sz="2000" b="0" dirty="0">
                <a:latin typeface="+mn-ea"/>
              </a:rPr>
              <a:t>Base64</a:t>
            </a:r>
            <a:r>
              <a:rPr lang="zh-CN" altLang="en-US" sz="2000" b="0" dirty="0">
                <a:latin typeface="+mn-ea"/>
              </a:rPr>
              <a:t>制定了一个编码表，以便进行统一转换。编码表的大小为</a:t>
            </a:r>
            <a:r>
              <a:rPr lang="en-US" altLang="zh-CN" sz="2000" b="0" dirty="0">
                <a:latin typeface="+mn-ea"/>
              </a:rPr>
              <a:t>2^6=64</a:t>
            </a:r>
            <a:r>
              <a:rPr lang="zh-CN" altLang="en-US" sz="2000" b="0" dirty="0">
                <a:latin typeface="+mn-ea"/>
              </a:rPr>
              <a:t>，这也是</a:t>
            </a:r>
            <a:r>
              <a:rPr lang="en-US" altLang="zh-CN" sz="2000" b="0" dirty="0">
                <a:latin typeface="+mn-ea"/>
              </a:rPr>
              <a:t>Base64</a:t>
            </a:r>
            <a:r>
              <a:rPr lang="zh-CN" altLang="en-US" sz="2000" b="0" dirty="0">
                <a:latin typeface="+mn-ea"/>
              </a:rPr>
              <a:t>名称的由来。</a:t>
            </a:r>
          </a:p>
          <a:p>
            <a:endParaRPr lang="zh-CN" altLang="en-US" sz="2000" b="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2341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8012</TotalTime>
  <Words>1426</Words>
  <Application>Microsoft Office PowerPoint</Application>
  <PresentationFormat>宽屏</PresentationFormat>
  <Paragraphs>170</Paragraphs>
  <Slides>24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LMRoman10-Regular-Identity-H</vt:lpstr>
      <vt:lpstr>等线</vt:lpstr>
      <vt:lpstr>SimSun</vt:lpstr>
      <vt:lpstr>微软雅黑</vt:lpstr>
      <vt:lpstr>Arial</vt:lpstr>
      <vt:lpstr>Cambria Math</vt:lpstr>
      <vt:lpstr>Consolas</vt:lpstr>
      <vt:lpstr>Times New Roman</vt:lpstr>
      <vt:lpstr>Wingdings</vt:lpstr>
      <vt:lpstr>赤霞朱主题​​</vt:lpstr>
      <vt:lpstr>Office2019 口令验证机制调查</vt:lpstr>
      <vt:lpstr>PowerPoint 演示文稿</vt:lpstr>
      <vt:lpstr>相关概念介绍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口令验证参数生成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口令验证步骤</vt:lpstr>
      <vt:lpstr>PowerPoint 演示文稿</vt:lpstr>
      <vt:lpstr>安全性能简析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CSD SJTU</cp:lastModifiedBy>
  <cp:revision>426</cp:revision>
  <dcterms:created xsi:type="dcterms:W3CDTF">2019-01-23T14:14:04Z</dcterms:created>
  <dcterms:modified xsi:type="dcterms:W3CDTF">2023-08-19T08:01:12Z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